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3" r:id="rId2"/>
    <p:sldId id="292" r:id="rId3"/>
    <p:sldId id="289" r:id="rId4"/>
    <p:sldId id="294" r:id="rId5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B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40A0B-7D5D-4098-9B91-223C2A2AE06E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5202A-6C1E-42D9-9C22-DFBCAB2DF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48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CE3744-C821-41E6-A55F-BE056376D3EC}" type="slidenum">
              <a:rPr lang="de-DE" altLang="de-DE" smtClean="0"/>
              <a:pPr eaLnBrk="1" hangingPunct="1">
                <a:spcBef>
                  <a:spcPct val="0"/>
                </a:spcBef>
              </a:pPr>
              <a:t>1</a:t>
            </a:fld>
            <a:endParaRPr lang="de-DE" altLang="de-D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9325" y="746125"/>
            <a:ext cx="4962525" cy="37211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718050"/>
            <a:ext cx="5029200" cy="985838"/>
          </a:xfrm>
          <a:noFill/>
        </p:spPr>
        <p:txBody>
          <a:bodyPr/>
          <a:lstStyle/>
          <a:p>
            <a:pPr eaLnBrk="1" hangingPunct="1"/>
            <a:r>
              <a:rPr lang="de-DE" altLang="de-DE" smtClean="0"/>
              <a:t>Begrüßung</a:t>
            </a:r>
          </a:p>
          <a:p>
            <a:pPr eaLnBrk="1" hangingPunct="1"/>
            <a:r>
              <a:rPr lang="de-DE" altLang="de-DE" smtClean="0"/>
              <a:t>Vorstellung</a:t>
            </a:r>
          </a:p>
          <a:p>
            <a:pPr eaLnBrk="1" hangingPunct="1"/>
            <a:r>
              <a:rPr lang="de-DE" altLang="de-DE" smtClean="0"/>
              <a:t>Organisatorischer Ablauf</a:t>
            </a:r>
          </a:p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fld id="{8827B506-0DB3-4E69-86CC-11EE99E957F2}" type="slidenum">
              <a:rPr lang="en-US" altLang="de-DE" sz="1200" smtClean="0"/>
              <a:pPr/>
              <a:t>2</a:t>
            </a:fld>
            <a:endParaRPr lang="en-US" altLang="de-DE" sz="12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715350"/>
            <a:ext cx="5029200" cy="274112"/>
          </a:xfrm>
          <a:noFill/>
        </p:spPr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fld id="{8827B506-0DB3-4E69-86CC-11EE99E957F2}" type="slidenum">
              <a:rPr lang="en-US" altLang="de-DE" sz="1200" smtClean="0"/>
              <a:pPr/>
              <a:t>3</a:t>
            </a:fld>
            <a:endParaRPr lang="en-US" altLang="de-DE" sz="12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715350"/>
            <a:ext cx="5029200" cy="274112"/>
          </a:xfrm>
          <a:noFill/>
        </p:spPr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 defTabSz="925513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defTabSz="925513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fld id="{8827B506-0DB3-4E69-86CC-11EE99E957F2}" type="slidenum">
              <a:rPr lang="en-US" altLang="de-DE" sz="1200" smtClean="0"/>
              <a:pPr/>
              <a:t>4</a:t>
            </a:fld>
            <a:endParaRPr lang="en-US" altLang="de-DE" sz="12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715350"/>
            <a:ext cx="5029200" cy="274112"/>
          </a:xfrm>
          <a:noFill/>
        </p:spPr>
        <p:txBody>
          <a:bodyPr/>
          <a:lstStyle/>
          <a:p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425083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04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5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83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34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41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8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65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2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71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235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31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97859-4F4F-4E4B-BB6D-EB0B14348D52}" type="datetimeFigureOut">
              <a:rPr lang="de-DE" smtClean="0"/>
              <a:pPr/>
              <a:t>06.09.2019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19A38-648E-4B88-88B7-B92AC1EBBD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71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150813" y="0"/>
            <a:ext cx="838201" cy="6859588"/>
          </a:xfrm>
          <a:prstGeom prst="rect">
            <a:avLst/>
          </a:prstGeom>
          <a:gradFill rotWithShape="0">
            <a:gsLst>
              <a:gs pos="0">
                <a:srgbClr val="BEE7E7"/>
              </a:gs>
              <a:gs pos="100000">
                <a:srgbClr val="2CB2A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latin typeface="Arial" charset="0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 rot="-10800000">
            <a:off x="150813" y="992188"/>
            <a:ext cx="504825" cy="586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2000" b="1">
                <a:solidFill>
                  <a:schemeClr val="bg1"/>
                </a:solidFill>
              </a:rPr>
              <a:t>              </a:t>
            </a:r>
            <a:r>
              <a:rPr lang="de-DE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Lise-Meitner-Gymnasium Willich</a:t>
            </a:r>
            <a:endParaRPr lang="de-DE" sz="3200">
              <a:solidFill>
                <a:schemeClr val="bg1"/>
              </a:solidFill>
              <a:latin typeface="AvantGarde Md BT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00600" y="5943600"/>
            <a:ext cx="24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400">
              <a:solidFill>
                <a:srgbClr val="91DDDB"/>
              </a:solidFill>
              <a:latin typeface="Mistral" pitchFamily="66" charset="0"/>
            </a:endParaRPr>
          </a:p>
        </p:txBody>
      </p:sp>
      <p:pic>
        <p:nvPicPr>
          <p:cNvPr id="2053" name="Picture 5" descr="LM-Logo_schwarz ohne Schrif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9" r="8989" b="14880"/>
          <a:stretch>
            <a:fillRect/>
          </a:stretch>
        </p:blipFill>
        <p:spPr bwMode="auto">
          <a:xfrm>
            <a:off x="7323138" y="0"/>
            <a:ext cx="182086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914400"/>
            <a:ext cx="8991600" cy="0"/>
          </a:xfrm>
          <a:prstGeom prst="line">
            <a:avLst/>
          </a:prstGeom>
          <a:noFill/>
          <a:ln w="41275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914400" y="381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de-DE" altLang="de-DE">
              <a:latin typeface="AvantGarde Md BT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0888" y="197717"/>
            <a:ext cx="65722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b="1" dirty="0">
                <a:latin typeface="Arial" charset="0"/>
              </a:rPr>
              <a:t> </a:t>
            </a:r>
            <a:r>
              <a:rPr lang="de-DE" altLang="de-DE" sz="2800" b="1" dirty="0" smtClean="0">
                <a:latin typeface="Arial" charset="0"/>
              </a:rPr>
              <a:t>Lernen </a:t>
            </a:r>
            <a:r>
              <a:rPr lang="de-DE" altLang="de-DE" sz="2800" b="1" dirty="0">
                <a:latin typeface="Arial" charset="0"/>
              </a:rPr>
              <a:t>M</a:t>
            </a:r>
            <a:r>
              <a:rPr lang="de-DE" altLang="de-DE" sz="2800" b="1" dirty="0" smtClean="0">
                <a:latin typeface="Arial" charset="0"/>
              </a:rPr>
              <a:t>iteinander </a:t>
            </a:r>
            <a:r>
              <a:rPr lang="de-DE" altLang="de-DE" sz="2800" b="1" dirty="0">
                <a:latin typeface="Arial" charset="0"/>
              </a:rPr>
              <a:t>G</a:t>
            </a:r>
            <a:r>
              <a:rPr lang="de-DE" altLang="de-DE" sz="2800" b="1" dirty="0" smtClean="0">
                <a:latin typeface="Arial" charset="0"/>
              </a:rPr>
              <a:t>estalten: LMG</a:t>
            </a:r>
            <a:endParaRPr lang="de-DE" altLang="de-DE" b="1" dirty="0">
              <a:latin typeface="Arial" charset="0"/>
            </a:endParaRPr>
          </a:p>
        </p:txBody>
      </p:sp>
      <p:pic>
        <p:nvPicPr>
          <p:cNvPr id="2057" name="Picture 9" descr="Turm"/>
          <p:cNvPicPr>
            <a:picLocks noChangeAspect="1" noChangeArrowheads="1"/>
          </p:cNvPicPr>
          <p:nvPr/>
        </p:nvPicPr>
        <p:blipFill>
          <a:blip r:embed="rId4">
            <a:lum bright="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62" b="3134"/>
          <a:stretch>
            <a:fillRect/>
          </a:stretch>
        </p:blipFill>
        <p:spPr bwMode="auto">
          <a:xfrm>
            <a:off x="1187450" y="1557338"/>
            <a:ext cx="46799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084888" y="3789363"/>
            <a:ext cx="2808287" cy="190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b="1">
                <a:latin typeface="Arial" charset="0"/>
              </a:rPr>
              <a:t>Lise-Meitner-</a:t>
            </a:r>
          </a:p>
          <a:p>
            <a:pPr algn="ctr" eaLnBrk="1" hangingPunct="1">
              <a:spcBef>
                <a:spcPct val="0"/>
              </a:spcBef>
              <a:spcAft>
                <a:spcPct val="40000"/>
              </a:spcAft>
              <a:buFontTx/>
              <a:buNone/>
            </a:pPr>
            <a:r>
              <a:rPr lang="de-DE" altLang="de-DE" sz="2800" b="1">
                <a:latin typeface="Arial" charset="0"/>
              </a:rPr>
              <a:t>Gymnasium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b="1">
                <a:latin typeface="Arial" charset="0"/>
              </a:rPr>
              <a:t>Willich</a:t>
            </a:r>
          </a:p>
        </p:txBody>
      </p:sp>
    </p:spTree>
    <p:extLst>
      <p:ext uri="{BB962C8B-B14F-4D97-AF65-F5344CB8AC3E}">
        <p14:creationId xmlns:p14="http://schemas.microsoft.com/office/powerpoint/2010/main" val="221186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-152400" y="0"/>
            <a:ext cx="838200" cy="6858000"/>
          </a:xfrm>
          <a:prstGeom prst="rect">
            <a:avLst/>
          </a:prstGeom>
          <a:gradFill rotWithShape="0">
            <a:gsLst>
              <a:gs pos="0">
                <a:srgbClr val="BEE7E6"/>
              </a:gs>
              <a:gs pos="100000">
                <a:srgbClr val="2CB2AE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 rot="-10800000">
            <a:off x="150813" y="992188"/>
            <a:ext cx="504825" cy="586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>
              <a:defRPr/>
            </a:pPr>
            <a:r>
              <a:rPr lang="de-DE" sz="2000" b="1">
                <a:solidFill>
                  <a:schemeClr val="bg1"/>
                </a:solidFill>
                <a:latin typeface="Arial" charset="0"/>
              </a:rPr>
              <a:t>              </a:t>
            </a:r>
            <a:r>
              <a:rPr lang="de-DE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Lise-Meitner-Gymnasium Willich</a:t>
            </a:r>
            <a:endParaRPr lang="de-DE">
              <a:solidFill>
                <a:schemeClr val="bg1"/>
              </a:solidFill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800600" y="5943600"/>
            <a:ext cx="24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de-DE" altLang="de-DE" sz="2400">
              <a:solidFill>
                <a:srgbClr val="91DDDB"/>
              </a:solidFill>
              <a:latin typeface="Mistral" pitchFamily="66" charset="0"/>
            </a:endParaRPr>
          </a:p>
        </p:txBody>
      </p:sp>
      <p:pic>
        <p:nvPicPr>
          <p:cNvPr id="29701" name="Picture 5" descr="LM-Logo_schwarz ohne Schrif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9"/>
          <a:stretch>
            <a:fillRect/>
          </a:stretch>
        </p:blipFill>
        <p:spPr bwMode="auto">
          <a:xfrm>
            <a:off x="7010400" y="0"/>
            <a:ext cx="18208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0" y="914400"/>
            <a:ext cx="8991600" cy="0"/>
          </a:xfrm>
          <a:prstGeom prst="line">
            <a:avLst/>
          </a:prstGeom>
          <a:noFill/>
          <a:ln w="41275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AutoShape 2" descr="Bildergebnis für dank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718144" y="244870"/>
            <a:ext cx="6258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altLang="de-DE" sz="2800" b="1" dirty="0">
                <a:latin typeface="Arial" charset="0"/>
              </a:rPr>
              <a:t>Lernen Miteinander Gestalten: LMG</a:t>
            </a:r>
            <a:endParaRPr lang="de-DE" sz="2800" dirty="0"/>
          </a:p>
        </p:txBody>
      </p:sp>
      <p:pic>
        <p:nvPicPr>
          <p:cNvPr id="10" name="Grafik 9" descr="Ähnliches Fo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66801"/>
            <a:ext cx="7632848" cy="5242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145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-152400" y="0"/>
            <a:ext cx="838200" cy="6858000"/>
          </a:xfrm>
          <a:prstGeom prst="rect">
            <a:avLst/>
          </a:prstGeom>
          <a:gradFill rotWithShape="0">
            <a:gsLst>
              <a:gs pos="0">
                <a:srgbClr val="BEE7E6"/>
              </a:gs>
              <a:gs pos="100000">
                <a:srgbClr val="2CB2AE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 rot="-10800000">
            <a:off x="150813" y="992188"/>
            <a:ext cx="504825" cy="586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>
              <a:defRPr/>
            </a:pPr>
            <a:r>
              <a:rPr lang="de-DE" sz="2000" b="1">
                <a:solidFill>
                  <a:schemeClr val="bg1"/>
                </a:solidFill>
                <a:latin typeface="Arial" charset="0"/>
              </a:rPr>
              <a:t>              </a:t>
            </a:r>
            <a:r>
              <a:rPr lang="de-DE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Lise-Meitner-Gymnasium Willich</a:t>
            </a:r>
            <a:endParaRPr lang="de-DE">
              <a:solidFill>
                <a:schemeClr val="bg1"/>
              </a:solidFill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800600" y="5943600"/>
            <a:ext cx="24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de-DE" altLang="de-DE" sz="2400">
              <a:solidFill>
                <a:srgbClr val="91DDDB"/>
              </a:solidFill>
              <a:latin typeface="Mistral" pitchFamily="66" charset="0"/>
            </a:endParaRPr>
          </a:p>
        </p:txBody>
      </p:sp>
      <p:pic>
        <p:nvPicPr>
          <p:cNvPr id="29701" name="Picture 5" descr="LM-Logo_schwarz ohne Schrif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9"/>
          <a:stretch>
            <a:fillRect/>
          </a:stretch>
        </p:blipFill>
        <p:spPr bwMode="auto">
          <a:xfrm>
            <a:off x="7010400" y="0"/>
            <a:ext cx="18208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0" y="914400"/>
            <a:ext cx="8991600" cy="0"/>
          </a:xfrm>
          <a:prstGeom prst="line">
            <a:avLst/>
          </a:prstGeom>
          <a:noFill/>
          <a:ln w="41275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AutoShape 2" descr="Bildergebnis für dank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718144" y="244870"/>
            <a:ext cx="625844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altLang="de-DE" sz="2800" b="1" dirty="0">
                <a:latin typeface="Arial" charset="0"/>
              </a:rPr>
              <a:t>Lernen Miteinander Gestalten: LMG</a:t>
            </a:r>
          </a:p>
          <a:p>
            <a:endParaRPr lang="de-DE" dirty="0"/>
          </a:p>
        </p:txBody>
      </p:sp>
      <p:pic>
        <p:nvPicPr>
          <p:cNvPr id="11" name="Grafik 10" descr="https://www.hdm-stuttgart.de/didaktikzentrum/Lehrende/materialien/Gehirngerechtes_Lehren_und_Lernen/Gehir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44" y="1045089"/>
            <a:ext cx="8425856" cy="5355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723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-152400" y="0"/>
            <a:ext cx="838200" cy="6858000"/>
          </a:xfrm>
          <a:prstGeom prst="rect">
            <a:avLst/>
          </a:prstGeom>
          <a:gradFill rotWithShape="0">
            <a:gsLst>
              <a:gs pos="0">
                <a:srgbClr val="BEE7E6"/>
              </a:gs>
              <a:gs pos="100000">
                <a:srgbClr val="2CB2AE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 rot="-10800000">
            <a:off x="150813" y="992188"/>
            <a:ext cx="504825" cy="586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l">
              <a:defRPr/>
            </a:pPr>
            <a:r>
              <a:rPr lang="de-DE" sz="2000" b="1">
                <a:solidFill>
                  <a:schemeClr val="bg1"/>
                </a:solidFill>
                <a:latin typeface="Arial" charset="0"/>
              </a:rPr>
              <a:t>              </a:t>
            </a:r>
            <a:r>
              <a:rPr lang="de-DE" sz="2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Lise-Meitner-Gymnasium Willich</a:t>
            </a:r>
            <a:endParaRPr lang="de-DE">
              <a:solidFill>
                <a:schemeClr val="bg1"/>
              </a:solidFill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800600" y="5943600"/>
            <a:ext cx="24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vantGarde Md B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vantGarde Md B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vantGarde Md BT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vantGarde Md BT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de-DE" altLang="de-DE" sz="2400">
              <a:solidFill>
                <a:srgbClr val="91DDDB"/>
              </a:solidFill>
              <a:latin typeface="Mistral" pitchFamily="66" charset="0"/>
            </a:endParaRPr>
          </a:p>
        </p:txBody>
      </p:sp>
      <p:pic>
        <p:nvPicPr>
          <p:cNvPr id="29701" name="Picture 5" descr="LM-Logo_schwarz ohne Schrif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9"/>
          <a:stretch>
            <a:fillRect/>
          </a:stretch>
        </p:blipFill>
        <p:spPr bwMode="auto">
          <a:xfrm>
            <a:off x="7010400" y="0"/>
            <a:ext cx="18208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0" y="914400"/>
            <a:ext cx="8991600" cy="0"/>
          </a:xfrm>
          <a:prstGeom prst="line">
            <a:avLst/>
          </a:prstGeom>
          <a:noFill/>
          <a:ln w="41275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AutoShape 2" descr="Bildergebnis für dank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718144" y="244870"/>
            <a:ext cx="625844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altLang="de-DE" sz="2800" b="1" dirty="0">
                <a:latin typeface="Arial" charset="0"/>
              </a:rPr>
              <a:t>Lernen Miteinander Gestalten: LMG</a:t>
            </a:r>
          </a:p>
          <a:p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4"/>
          <a:srcRect l="23244" t="29531" r="24734" b="7470"/>
          <a:stretch/>
        </p:blipFill>
        <p:spPr>
          <a:xfrm>
            <a:off x="1214855" y="1876016"/>
            <a:ext cx="6768752" cy="4608512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EE1F345F-84A9-4E88-B304-F5F326D22E8F}"/>
              </a:ext>
            </a:extLst>
          </p:cNvPr>
          <p:cNvSpPr txBox="1"/>
          <p:nvPr/>
        </p:nvSpPr>
        <p:spPr>
          <a:xfrm>
            <a:off x="1265933" y="914400"/>
            <a:ext cx="6636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Checkliste „Guter Unterricht“</a:t>
            </a:r>
            <a:endParaRPr lang="de-D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3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Bildschirmpräsentation (4:3)</PresentationFormat>
  <Paragraphs>20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AvantGarde Md BT</vt:lpstr>
      <vt:lpstr>Calibri</vt:lpstr>
      <vt:lpstr>Mistral</vt:lpstr>
      <vt:lpstr>Times New Roman</vt:lpstr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Th. Prell-Holthausen</dc:creator>
  <cp:lastModifiedBy>Thomas Prell-Holthausen</cp:lastModifiedBy>
  <cp:revision>104</cp:revision>
  <cp:lastPrinted>2017-09-05T11:24:05Z</cp:lastPrinted>
  <dcterms:created xsi:type="dcterms:W3CDTF">2014-05-14T12:43:38Z</dcterms:created>
  <dcterms:modified xsi:type="dcterms:W3CDTF">2019-09-06T06:51:03Z</dcterms:modified>
</cp:coreProperties>
</file>