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19" r:id="rId2"/>
    <p:sldId id="334" r:id="rId3"/>
    <p:sldId id="268" r:id="rId4"/>
    <p:sldId id="275" r:id="rId5"/>
    <p:sldId id="324" r:id="rId6"/>
    <p:sldId id="341" r:id="rId7"/>
    <p:sldId id="285" r:id="rId8"/>
    <p:sldId id="325" r:id="rId9"/>
    <p:sldId id="338" r:id="rId10"/>
    <p:sldId id="306" r:id="rId11"/>
    <p:sldId id="305" r:id="rId12"/>
    <p:sldId id="308" r:id="rId13"/>
    <p:sldId id="330" r:id="rId14"/>
    <p:sldId id="336" r:id="rId15"/>
    <p:sldId id="310" r:id="rId16"/>
    <p:sldId id="311" r:id="rId17"/>
    <p:sldId id="323" r:id="rId18"/>
    <p:sldId id="343" r:id="rId19"/>
    <p:sldId id="337" r:id="rId20"/>
    <p:sldId id="313" r:id="rId21"/>
    <p:sldId id="301" r:id="rId22"/>
    <p:sldId id="317" r:id="rId23"/>
    <p:sldId id="322" r:id="rId24"/>
    <p:sldId id="333" r:id="rId25"/>
    <p:sldId id="340" r:id="rId26"/>
    <p:sldId id="281" r:id="rId27"/>
    <p:sldId id="331" r:id="rId28"/>
    <p:sldId id="339" r:id="rId29"/>
    <p:sldId id="320" r:id="rId30"/>
    <p:sldId id="326" r:id="rId31"/>
    <p:sldId id="327" r:id="rId32"/>
    <p:sldId id="315" r:id="rId33"/>
    <p:sldId id="342" r:id="rId34"/>
    <p:sldId id="316" r:id="rId35"/>
  </p:sldIdLst>
  <p:sldSz cx="9144000" cy="6858000" type="screen4x3"/>
  <p:notesSz cx="6858000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vantGarde Md B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vantGarde Md B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vantGarde Md B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vantGarde Md B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vantGarde Md BT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vantGarde Md BT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vantGarde Md BT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vantGarde Md BT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vantGarde Md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5B3B"/>
    <a:srgbClr val="FABB3E"/>
    <a:srgbClr val="2CB2AE"/>
    <a:srgbClr val="2CB2AF"/>
    <a:srgbClr val="29A7A4"/>
    <a:srgbClr val="2EBBB8"/>
    <a:srgbClr val="FFFF93"/>
    <a:srgbClr val="F6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85435" autoAdjust="0"/>
  </p:normalViewPr>
  <p:slideViewPr>
    <p:cSldViewPr>
      <p:cViewPr varScale="1">
        <p:scale>
          <a:sx n="73" d="100"/>
          <a:sy n="73" d="100"/>
        </p:scale>
        <p:origin x="133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908" y="600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F4C0EB1E-2762-4B0E-ACF8-4E98D17621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3538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0" tIns="46041" rIns="92080" bIns="46041" numCol="1" anchor="t" anchorCtr="0" compatLnSpc="1">
            <a:prstTxWarp prst="textNoShape">
              <a:avLst/>
            </a:prstTxWarp>
          </a:bodyPr>
          <a:lstStyle>
            <a:lvl1pPr algn="l" defTabSz="921037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E8193D1F-2287-4E2C-9864-801B2C896B1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62" y="0"/>
            <a:ext cx="2973538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0" tIns="46041" rIns="92080" bIns="46041" numCol="1" anchor="t" anchorCtr="0" compatLnSpc="1">
            <a:prstTxWarp prst="textNoShape">
              <a:avLst/>
            </a:prstTxWarp>
          </a:bodyPr>
          <a:lstStyle>
            <a:lvl1pPr algn="r" defTabSz="921037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5791D704-B1CD-43C1-9AF7-4658098F6C5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845"/>
            <a:ext cx="2973538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0" tIns="46041" rIns="92080" bIns="46041" numCol="1" anchor="b" anchorCtr="0" compatLnSpc="1">
            <a:prstTxWarp prst="textNoShape">
              <a:avLst/>
            </a:prstTxWarp>
          </a:bodyPr>
          <a:lstStyle>
            <a:lvl1pPr algn="l" defTabSz="921037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05A6DCBC-42C7-4918-8D2B-7D856C9B0D3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62" y="9430845"/>
            <a:ext cx="2973538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0" tIns="46041" rIns="92080" bIns="46041" numCol="1" anchor="b" anchorCtr="0" compatLnSpc="1">
            <a:prstTxWarp prst="textNoShape">
              <a:avLst/>
            </a:prstTxWarp>
          </a:bodyPr>
          <a:lstStyle>
            <a:lvl1pPr algn="r" defTabSz="920717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2CFBE175-24F2-479D-819F-4AA01A2336B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7677537-D85E-4E75-A341-861364E8634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3538" cy="27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0" tIns="46041" rIns="92080" bIns="46041" numCol="1" anchor="t" anchorCtr="0" compatLnSpc="1">
            <a:prstTxWarp prst="textNoShape">
              <a:avLst/>
            </a:prstTxWarp>
            <a:spAutoFit/>
          </a:bodyPr>
          <a:lstStyle>
            <a:lvl1pPr algn="l" defTabSz="921037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0937162-7E4D-4B4F-BE07-3BC559390AD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462" y="0"/>
            <a:ext cx="2973538" cy="27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0" tIns="46041" rIns="92080" bIns="46041" numCol="1" anchor="t" anchorCtr="0" compatLnSpc="1">
            <a:prstTxWarp prst="textNoShape">
              <a:avLst/>
            </a:prstTxWarp>
            <a:spAutoFit/>
          </a:bodyPr>
          <a:lstStyle>
            <a:lvl1pPr algn="r" defTabSz="921037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829EEF7-6056-4689-AB94-69A3464AF6A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932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02B28C23-054D-4E90-8FA6-084FD5E78F1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991" y="4714652"/>
            <a:ext cx="5030018" cy="123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0" tIns="46041" rIns="92080" bIns="46041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Klicken Sie, um die Textformatierung des Masters zu bearbeiten.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362CAF59-C7D9-4254-9A82-245C22AFB1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649487"/>
            <a:ext cx="2973538" cy="27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0" tIns="46041" rIns="92080" bIns="46041" numCol="1" anchor="b" anchorCtr="0" compatLnSpc="1">
            <a:prstTxWarp prst="textNoShape">
              <a:avLst/>
            </a:prstTxWarp>
            <a:spAutoFit/>
          </a:bodyPr>
          <a:lstStyle>
            <a:lvl1pPr algn="l" defTabSz="921037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4BC4B5A4-2129-4F96-AA5C-F79825A14B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62" y="9649487"/>
            <a:ext cx="2973538" cy="27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0" tIns="46041" rIns="92080" bIns="46041" numCol="1" anchor="b" anchorCtr="0" compatLnSpc="1">
            <a:prstTxWarp prst="textNoShape">
              <a:avLst/>
            </a:prstTxWarp>
            <a:spAutoFit/>
          </a:bodyPr>
          <a:lstStyle>
            <a:lvl1pPr algn="r" defTabSz="920717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F39DE6C7-1336-4AF5-A3D4-CF0C6C30BB1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C393DEEF-61FC-48C2-A9D0-D31A6AD2D2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1pPr>
            <a:lvl2pPr marL="737845" indent="-282840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2pPr>
            <a:lvl3pPr marL="1135974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3pPr>
            <a:lvl4pPr marL="1590978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4pPr>
            <a:lvl5pPr marL="2045982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5pPr>
            <a:lvl6pPr marL="248868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6pPr>
            <a:lvl7pPr marL="2931396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7pPr>
            <a:lvl8pPr marL="3374102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8pPr>
            <a:lvl9pPr marL="381680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9pPr>
          </a:lstStyle>
          <a:p>
            <a:fld id="{74A3A2B2-99FA-4C43-90E6-0872F53D836A}" type="slidenum">
              <a:rPr lang="en-US" altLang="de-DE" sz="1200"/>
              <a:pPr/>
              <a:t>1</a:t>
            </a:fld>
            <a:endParaRPr lang="en-US" altLang="de-DE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5591596B-5560-4324-9C1C-FC90795E05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F250BF1A-7112-4279-935C-F57481437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991" y="4716193"/>
            <a:ext cx="5030018" cy="1958536"/>
          </a:xfrm>
          <a:noFill/>
        </p:spPr>
        <p:txBody>
          <a:bodyPr/>
          <a:lstStyle/>
          <a:p>
            <a:r>
              <a:rPr lang="de-DE" altLang="de-DE"/>
              <a:t>Begrüßung</a:t>
            </a:r>
          </a:p>
          <a:p>
            <a:r>
              <a:rPr lang="de-DE" altLang="de-DE"/>
              <a:t>Vorstellung</a:t>
            </a:r>
          </a:p>
          <a:p>
            <a:r>
              <a:rPr lang="de-DE" altLang="de-DE"/>
              <a:t>Organisatorischer Ablauf</a:t>
            </a:r>
          </a:p>
          <a:p>
            <a:r>
              <a:rPr lang="de-DE" altLang="de-DE"/>
              <a:t>	Hinweis auf Flyer, Handzettel, Feedback-Zettel und Box</a:t>
            </a:r>
          </a:p>
          <a:p>
            <a:r>
              <a:rPr lang="de-DE" altLang="de-DE"/>
              <a:t>	Schulführungen</a:t>
            </a:r>
          </a:p>
          <a:p>
            <a:r>
              <a:rPr lang="de-DE" altLang="de-DE"/>
              <a:t>	Cafeteria</a:t>
            </a:r>
          </a:p>
          <a:p>
            <a:r>
              <a:rPr lang="de-DE" altLang="de-DE"/>
              <a:t>	Gebäudebezeichnungen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C20E73C5-238D-4DCD-A4D5-E16C8E2D9B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1pPr>
            <a:lvl2pPr marL="737845" indent="-282840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2pPr>
            <a:lvl3pPr marL="1135974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3pPr>
            <a:lvl4pPr marL="1590978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4pPr>
            <a:lvl5pPr marL="2045982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5pPr>
            <a:lvl6pPr marL="248868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6pPr>
            <a:lvl7pPr marL="2931396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7pPr>
            <a:lvl8pPr marL="3374102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8pPr>
            <a:lvl9pPr marL="381680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9pPr>
          </a:lstStyle>
          <a:p>
            <a:fld id="{BC4E6529-6E7E-490F-BBDA-789DEBC98613}" type="slidenum">
              <a:rPr lang="en-US" altLang="de-DE" sz="1200"/>
              <a:pPr/>
              <a:t>10</a:t>
            </a:fld>
            <a:endParaRPr lang="en-US" altLang="de-DE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409CA48-F4A8-45E5-84B4-2AF9CC3347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1AEE75B-D6E9-4EFF-A2CC-F4D4537900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991" y="4714652"/>
            <a:ext cx="5030018" cy="1127110"/>
          </a:xfrm>
          <a:noFill/>
        </p:spPr>
        <p:txBody>
          <a:bodyPr/>
          <a:lstStyle/>
          <a:p>
            <a:r>
              <a:rPr lang="de-DE" altLang="de-DE"/>
              <a:t>Noch wichtiger als das schöne neue Gebäude ist das, was in der Schule passiert.</a:t>
            </a:r>
          </a:p>
          <a:p>
            <a:r>
              <a:rPr lang="de-DE" altLang="de-DE"/>
              <a:t>Für welche pädagogischen Leitideen steht die Schule?</a:t>
            </a:r>
          </a:p>
          <a:p>
            <a:r>
              <a:rPr lang="de-DE" altLang="de-DE"/>
              <a:t>Dies drückt sich im pädagogischen Programm aus, dessen wichtigste Bausteine ich Ihnen kurz vorstellen möchte.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55B2DE89-DE85-45D0-8F60-FD659E52EC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1pPr>
            <a:lvl2pPr marL="737845" indent="-282840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2pPr>
            <a:lvl3pPr marL="1135974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3pPr>
            <a:lvl4pPr marL="1590978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4pPr>
            <a:lvl5pPr marL="2045982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5pPr>
            <a:lvl6pPr marL="248868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6pPr>
            <a:lvl7pPr marL="2931396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7pPr>
            <a:lvl8pPr marL="3374102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8pPr>
            <a:lvl9pPr marL="381680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9pPr>
          </a:lstStyle>
          <a:p>
            <a:fld id="{334828CB-4EE3-482D-BBE2-0E7E90299557}" type="slidenum">
              <a:rPr lang="en-US" altLang="de-DE" sz="1200"/>
              <a:pPr/>
              <a:t>11</a:t>
            </a:fld>
            <a:endParaRPr lang="en-US" altLang="de-DE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F9755935-FCD8-467B-AB42-57E5FAB6EF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9288595-D184-4EB4-873C-050155E654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991" y="4714652"/>
            <a:ext cx="5030018" cy="278692"/>
          </a:xfrm>
          <a:noFill/>
        </p:spPr>
        <p:txBody>
          <a:bodyPr/>
          <a:lstStyle/>
          <a:p>
            <a:r>
              <a:rPr lang="de-DE" altLang="de-DE"/>
              <a:t>Astrid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BCEAFA1A-5DBD-4908-B525-1B9D36FED1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1pPr>
            <a:lvl2pPr marL="737845" indent="-282840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2pPr>
            <a:lvl3pPr marL="1135974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3pPr>
            <a:lvl4pPr marL="1590978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4pPr>
            <a:lvl5pPr marL="2045982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5pPr>
            <a:lvl6pPr marL="248868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6pPr>
            <a:lvl7pPr marL="2931396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7pPr>
            <a:lvl8pPr marL="3374102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8pPr>
            <a:lvl9pPr marL="381680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9pPr>
          </a:lstStyle>
          <a:p>
            <a:fld id="{1ECE5851-8B35-4863-A6A6-E4984333B085}" type="slidenum">
              <a:rPr lang="en-US" altLang="de-DE" sz="1200"/>
              <a:pPr/>
              <a:t>12</a:t>
            </a:fld>
            <a:endParaRPr lang="en-US" altLang="de-DE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1DFF9A8-163B-4912-8672-1944B2AD0E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4885688B-8F47-4CEC-81E2-A823C5605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991" y="4714653"/>
            <a:ext cx="5030018" cy="1477976"/>
          </a:xfrm>
          <a:noFill/>
        </p:spPr>
        <p:txBody>
          <a:bodyPr/>
          <a:lstStyle/>
          <a:p>
            <a:r>
              <a:rPr lang="de-DE" altLang="de-DE"/>
              <a:t>Hamburger Schreibprobe usw. Hinweis auf Rechtschreibraum</a:t>
            </a:r>
          </a:p>
          <a:p>
            <a:r>
              <a:rPr lang="de-DE" altLang="de-DE"/>
              <a:t>Wettbewerbe: Jugend forscht; Mathe-Olympiade; Känguru-Wettbewerb; </a:t>
            </a:r>
          </a:p>
          <a:p>
            <a:r>
              <a:rPr lang="de-DE" altLang="de-DE"/>
              <a:t>Arbeitsgemeinschaften: 	von Lehrern für Schüler</a:t>
            </a:r>
          </a:p>
          <a:p>
            <a:r>
              <a:rPr lang="de-DE" altLang="de-DE"/>
              <a:t>		von Schülern für Schüler</a:t>
            </a:r>
          </a:p>
          <a:p>
            <a:r>
              <a:rPr lang="de-DE" altLang="de-DE"/>
              <a:t>		von externen Anbietern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C2468D6C-EA5E-4960-B619-1BE3824E80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1pPr>
            <a:lvl2pPr marL="737845" indent="-282840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2pPr>
            <a:lvl3pPr marL="1135974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3pPr>
            <a:lvl4pPr marL="1590978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4pPr>
            <a:lvl5pPr marL="2045982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5pPr>
            <a:lvl6pPr marL="248868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6pPr>
            <a:lvl7pPr marL="2931396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7pPr>
            <a:lvl8pPr marL="3374102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8pPr>
            <a:lvl9pPr marL="381680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9pPr>
          </a:lstStyle>
          <a:p>
            <a:fld id="{0E1DE041-D13D-4E62-9743-5503B86FFF56}" type="slidenum">
              <a:rPr lang="en-US" altLang="de-DE" sz="1200"/>
              <a:pPr/>
              <a:t>13</a:t>
            </a:fld>
            <a:endParaRPr lang="en-US" altLang="de-DE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C659C67-D55A-4AE1-B859-742898DDBE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55337003-6C53-41F9-8EE8-6772EFDAB5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991" y="4714652"/>
            <a:ext cx="5030018" cy="1902707"/>
          </a:xfrm>
          <a:noFill/>
        </p:spPr>
        <p:txBody>
          <a:bodyPr/>
          <a:lstStyle/>
          <a:p>
            <a:r>
              <a:rPr lang="de-DE" altLang="de-DE"/>
              <a:t>Martin</a:t>
            </a:r>
          </a:p>
          <a:p>
            <a:r>
              <a:rPr lang="de-DE" altLang="de-DE"/>
              <a:t>Zu Schoolpeace:</a:t>
            </a:r>
          </a:p>
          <a:p>
            <a:r>
              <a:rPr lang="de-DE" altLang="de-DE"/>
              <a:t>Überhaupt übernehmen unsere Schüler Verantwortung für die Schulgemeinschaft</a:t>
            </a:r>
          </a:p>
          <a:p>
            <a:r>
              <a:rPr lang="de-DE" altLang="de-DE"/>
              <a:t>Im Rahmen der Über-Mittag-Betreuung</a:t>
            </a:r>
          </a:p>
          <a:p>
            <a:r>
              <a:rPr lang="de-DE" altLang="de-DE"/>
              <a:t>Durch das Angebot von Arbeitsgemeinschaften</a:t>
            </a:r>
          </a:p>
          <a:p>
            <a:r>
              <a:rPr lang="de-DE" altLang="de-DE"/>
              <a:t>Durch den Schulsanitätsdienst</a:t>
            </a:r>
          </a:p>
          <a:p>
            <a:r>
              <a:rPr lang="de-DE" altLang="de-DE"/>
              <a:t>Aber auch durch Klassendienste, Hofdienst usw.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405E6ECF-28EE-40DF-A834-1A6B22A9C3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1pPr>
            <a:lvl2pPr marL="737845" indent="-282840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2pPr>
            <a:lvl3pPr marL="1135974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3pPr>
            <a:lvl4pPr marL="1590978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4pPr>
            <a:lvl5pPr marL="2045982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5pPr>
            <a:lvl6pPr marL="248868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6pPr>
            <a:lvl7pPr marL="2931396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7pPr>
            <a:lvl8pPr marL="3374102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8pPr>
            <a:lvl9pPr marL="381680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9pPr>
          </a:lstStyle>
          <a:p>
            <a:fld id="{8BD6DAF6-29BC-4E2B-BDF2-B818B85DB5E4}" type="slidenum">
              <a:rPr lang="en-US" altLang="de-DE" sz="1200"/>
              <a:pPr/>
              <a:t>14</a:t>
            </a:fld>
            <a:endParaRPr lang="en-US" altLang="de-DE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DF4E6498-2171-42DA-A878-5C48C81A73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6BBA1FF4-51E0-4161-8E98-467F20BCBA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991" y="4714653"/>
            <a:ext cx="5030018" cy="517713"/>
          </a:xfrm>
          <a:noFill/>
        </p:spPr>
        <p:txBody>
          <a:bodyPr/>
          <a:lstStyle/>
          <a:p>
            <a:r>
              <a:rPr lang="de-DE" altLang="de-DE"/>
              <a:t>Thomas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A27530CD-F2B3-42AD-B193-A35F40FA00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1pPr>
            <a:lvl2pPr marL="737845" indent="-282840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2pPr>
            <a:lvl3pPr marL="1135974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3pPr>
            <a:lvl4pPr marL="1590978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4pPr>
            <a:lvl5pPr marL="2045982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5pPr>
            <a:lvl6pPr marL="248868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6pPr>
            <a:lvl7pPr marL="2931396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7pPr>
            <a:lvl8pPr marL="3374102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8pPr>
            <a:lvl9pPr marL="381680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9pPr>
          </a:lstStyle>
          <a:p>
            <a:fld id="{C5A38B47-11E0-479D-8B60-114AC6EBC201}" type="slidenum">
              <a:rPr lang="en-US" altLang="de-DE" sz="1200"/>
              <a:pPr/>
              <a:t>15</a:t>
            </a:fld>
            <a:endParaRPr lang="en-US" altLang="de-DE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479B88C-42D0-4C8C-9B1C-A2662E99C2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DD3D1E7-D94C-45D6-877A-04515792DE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991" y="4714653"/>
            <a:ext cx="5030018" cy="1958536"/>
          </a:xfrm>
          <a:noFill/>
        </p:spPr>
        <p:txBody>
          <a:bodyPr/>
          <a:lstStyle/>
          <a:p>
            <a:r>
              <a:rPr lang="de-DE" altLang="de-DE"/>
              <a:t>Martin</a:t>
            </a:r>
          </a:p>
          <a:p>
            <a:r>
              <a:rPr lang="de-DE" altLang="de-DE"/>
              <a:t>Außerschulische Kooperationspartner:</a:t>
            </a:r>
          </a:p>
          <a:p>
            <a:r>
              <a:rPr lang="de-DE" altLang="de-DE"/>
              <a:t>St Gobain</a:t>
            </a:r>
          </a:p>
          <a:p>
            <a:r>
              <a:rPr lang="de-DE" altLang="de-DE"/>
              <a:t>Krankenkassen</a:t>
            </a:r>
          </a:p>
          <a:p>
            <a:r>
              <a:rPr lang="de-DE" altLang="de-DE"/>
              <a:t>Kreismusikschule</a:t>
            </a:r>
          </a:p>
          <a:p>
            <a:r>
              <a:rPr lang="de-DE" altLang="de-DE"/>
              <a:t>Berufsberatung</a:t>
            </a:r>
          </a:p>
          <a:p>
            <a:r>
              <a:rPr lang="de-DE" altLang="de-DE"/>
              <a:t>Jugendrotkreuz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6BA3DCCF-D90D-4ADA-B864-6E00F420E1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1pPr>
            <a:lvl2pPr marL="737845" indent="-282840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2pPr>
            <a:lvl3pPr marL="1135974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3pPr>
            <a:lvl4pPr marL="1590978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4pPr>
            <a:lvl5pPr marL="2045982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5pPr>
            <a:lvl6pPr marL="248868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6pPr>
            <a:lvl7pPr marL="2931396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7pPr>
            <a:lvl8pPr marL="3374102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8pPr>
            <a:lvl9pPr marL="381680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9pPr>
          </a:lstStyle>
          <a:p>
            <a:fld id="{9AFCB2A3-738B-44F4-A229-FFA616DDC8B8}" type="slidenum">
              <a:rPr lang="en-US" altLang="de-DE" sz="1200"/>
              <a:pPr/>
              <a:t>16</a:t>
            </a:fld>
            <a:endParaRPr lang="en-US" altLang="de-DE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C3585A4B-EFCA-4FC1-81A5-1E4DFDB8E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A31244E4-611F-446B-9804-5655EC3309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991" y="4714652"/>
            <a:ext cx="5030018" cy="278692"/>
          </a:xfrm>
          <a:noFill/>
        </p:spPr>
        <p:txBody>
          <a:bodyPr/>
          <a:lstStyle/>
          <a:p>
            <a:r>
              <a:rPr lang="de-DE" altLang="de-DE"/>
              <a:t>Martin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131DC4EC-90C2-45E6-91A0-49410F15EA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1pPr>
            <a:lvl2pPr marL="737845" indent="-282840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2pPr>
            <a:lvl3pPr marL="1135974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3pPr>
            <a:lvl4pPr marL="1590978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4pPr>
            <a:lvl5pPr marL="2045982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5pPr>
            <a:lvl6pPr marL="248868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6pPr>
            <a:lvl7pPr marL="2931396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7pPr>
            <a:lvl8pPr marL="3374102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8pPr>
            <a:lvl9pPr marL="381680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9pPr>
          </a:lstStyle>
          <a:p>
            <a:fld id="{B3CF6DF0-929D-47CA-A4D1-0EA290A6FCEB}" type="slidenum">
              <a:rPr lang="en-US" altLang="de-DE" sz="1200"/>
              <a:pPr/>
              <a:t>17</a:t>
            </a:fld>
            <a:endParaRPr lang="en-US" altLang="de-DE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92C0F78-4CE6-40CB-BBEF-5B3A42AB78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57A3B432-2FE7-4B55-B980-FA92A7E4E7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991" y="4714652"/>
            <a:ext cx="5030018" cy="278692"/>
          </a:xfrm>
          <a:noFill/>
        </p:spPr>
        <p:txBody>
          <a:bodyPr/>
          <a:lstStyle/>
          <a:p>
            <a:r>
              <a:rPr lang="de-DE" altLang="de-DE"/>
              <a:t>– eine Klasse, nur Chorkinder; Anmeldung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131DC4EC-90C2-45E6-91A0-49410F15EA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1pPr>
            <a:lvl2pPr marL="737845" indent="-282840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2pPr>
            <a:lvl3pPr marL="1135974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3pPr>
            <a:lvl4pPr marL="1590978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4pPr>
            <a:lvl5pPr marL="2045982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5pPr>
            <a:lvl6pPr marL="248868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6pPr>
            <a:lvl7pPr marL="2931396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7pPr>
            <a:lvl8pPr marL="3374102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8pPr>
            <a:lvl9pPr marL="381680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9pPr>
          </a:lstStyle>
          <a:p>
            <a:fld id="{B3CF6DF0-929D-47CA-A4D1-0EA290A6FCEB}" type="slidenum">
              <a:rPr lang="en-US" altLang="de-DE" sz="1200"/>
              <a:pPr/>
              <a:t>18</a:t>
            </a:fld>
            <a:endParaRPr lang="en-US" altLang="de-DE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92C0F78-4CE6-40CB-BBEF-5B3A42AB78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57A3B432-2FE7-4B55-B980-FA92A7E4E7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991" y="4714652"/>
            <a:ext cx="5030018" cy="278692"/>
          </a:xfrm>
          <a:noFill/>
        </p:spPr>
        <p:txBody>
          <a:bodyPr/>
          <a:lstStyle/>
          <a:p>
            <a:r>
              <a:rPr lang="de-DE" altLang="de-DE"/>
              <a:t>– eine Klasse, nur Chorkinder; Anmeldung</a:t>
            </a:r>
          </a:p>
        </p:txBody>
      </p:sp>
    </p:spTree>
    <p:extLst>
      <p:ext uri="{BB962C8B-B14F-4D97-AF65-F5344CB8AC3E}">
        <p14:creationId xmlns:p14="http://schemas.microsoft.com/office/powerpoint/2010/main" val="4018594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54C6330D-125A-452D-BA13-131E243E0E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1pPr>
            <a:lvl2pPr marL="737845" indent="-282840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2pPr>
            <a:lvl3pPr marL="1135974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3pPr>
            <a:lvl4pPr marL="1590978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4pPr>
            <a:lvl5pPr marL="2045982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5pPr>
            <a:lvl6pPr marL="248868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6pPr>
            <a:lvl7pPr marL="2931396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7pPr>
            <a:lvl8pPr marL="3374102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8pPr>
            <a:lvl9pPr marL="381680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9pPr>
          </a:lstStyle>
          <a:p>
            <a:fld id="{499255D5-DC5E-4751-AA03-6D0D07C06698}" type="slidenum">
              <a:rPr lang="en-US" altLang="de-DE" sz="1200"/>
              <a:pPr/>
              <a:t>19</a:t>
            </a:fld>
            <a:endParaRPr lang="en-US" altLang="de-DE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7BB95CFD-5ACF-485D-930C-9D4190F16B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3B71FC5A-7890-4B3C-8B69-84C511D7C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991" y="4716193"/>
            <a:ext cx="5030018" cy="278691"/>
          </a:xfrm>
          <a:noFill/>
        </p:spPr>
        <p:txBody>
          <a:bodyPr/>
          <a:lstStyle/>
          <a:p>
            <a:r>
              <a:rPr lang="de-DE" altLang="de-DE"/>
              <a:t>Martin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C411DF96-567A-404A-AEAE-195CB9E805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1pPr>
            <a:lvl2pPr marL="737845" indent="-282840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2pPr>
            <a:lvl3pPr marL="1135974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3pPr>
            <a:lvl4pPr marL="1590978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4pPr>
            <a:lvl5pPr marL="2045982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5pPr>
            <a:lvl6pPr marL="248868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6pPr>
            <a:lvl7pPr marL="2931396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7pPr>
            <a:lvl8pPr marL="3374102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8pPr>
            <a:lvl9pPr marL="381680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9pPr>
          </a:lstStyle>
          <a:p>
            <a:fld id="{4BF99DB0-CF90-4CFF-95BD-AB14B4F59A07}" type="slidenum">
              <a:rPr lang="en-US" altLang="de-DE" sz="1200"/>
              <a:pPr/>
              <a:t>2</a:t>
            </a:fld>
            <a:endParaRPr lang="en-US" altLang="de-DE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7168D5E-70E3-43B3-98EA-1C0C6D592B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E56BD05B-C0B0-4E79-A701-16B89BCE9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991" y="4714652"/>
            <a:ext cx="5030018" cy="278692"/>
          </a:xfrm>
          <a:noFill/>
        </p:spPr>
        <p:txBody>
          <a:bodyPr/>
          <a:lstStyle/>
          <a:p>
            <a:r>
              <a:rPr lang="de-DE" altLang="de-DE"/>
              <a:t>Astrid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969AEE54-2D51-4989-B3BC-652E42C549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1pPr>
            <a:lvl2pPr marL="737845" indent="-282840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2pPr>
            <a:lvl3pPr marL="1135974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3pPr>
            <a:lvl4pPr marL="1590978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4pPr>
            <a:lvl5pPr marL="2045982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5pPr>
            <a:lvl6pPr marL="248868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6pPr>
            <a:lvl7pPr marL="2931396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7pPr>
            <a:lvl8pPr marL="3374102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8pPr>
            <a:lvl9pPr marL="381680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9pPr>
          </a:lstStyle>
          <a:p>
            <a:fld id="{B166CF3F-C096-4D98-B710-9D955781A35E}" type="slidenum">
              <a:rPr lang="en-US" altLang="de-DE" sz="1200"/>
              <a:pPr/>
              <a:t>20</a:t>
            </a:fld>
            <a:endParaRPr lang="en-US" altLang="de-DE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AFF7DF4-AAF5-4BC6-B66F-C43D27EEAB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3143D024-04F6-4A06-A4F5-979B0128A2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991" y="4716193"/>
            <a:ext cx="5030018" cy="278691"/>
          </a:xfrm>
          <a:noFill/>
        </p:spPr>
        <p:txBody>
          <a:bodyPr/>
          <a:lstStyle/>
          <a:p>
            <a:r>
              <a:rPr lang="de-DE" altLang="de-DE"/>
              <a:t>Martin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1EE31732-9A7C-4BE4-B618-3E59819F75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1pPr>
            <a:lvl2pPr marL="737845" indent="-282840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2pPr>
            <a:lvl3pPr marL="1135974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3pPr>
            <a:lvl4pPr marL="1590978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4pPr>
            <a:lvl5pPr marL="2045982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5pPr>
            <a:lvl6pPr marL="248868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6pPr>
            <a:lvl7pPr marL="2931396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7pPr>
            <a:lvl8pPr marL="3374102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8pPr>
            <a:lvl9pPr marL="381680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9pPr>
          </a:lstStyle>
          <a:p>
            <a:fld id="{8BD78E0C-11B8-40FD-916B-68DD9BFCBD65}" type="slidenum">
              <a:rPr lang="en-US" altLang="de-DE" sz="1200"/>
              <a:pPr/>
              <a:t>21</a:t>
            </a:fld>
            <a:endParaRPr lang="en-US" altLang="de-DE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C29E89A4-C3EF-4A9E-AB8F-2285FFFC26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E2FA6414-4054-484A-984F-2D74CAF15B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991" y="4714652"/>
            <a:ext cx="5030018" cy="278692"/>
          </a:xfrm>
          <a:noFill/>
        </p:spPr>
        <p:txBody>
          <a:bodyPr/>
          <a:lstStyle/>
          <a:p>
            <a:r>
              <a:rPr lang="de-DE" altLang="de-DE"/>
              <a:t>Hr. Groth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EBCEA8D3-7747-48FD-A961-3299CDDA4B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1pPr>
            <a:lvl2pPr marL="737845" indent="-282840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2pPr>
            <a:lvl3pPr marL="1135974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3pPr>
            <a:lvl4pPr marL="1590978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4pPr>
            <a:lvl5pPr marL="2045982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5pPr>
            <a:lvl6pPr marL="248868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6pPr>
            <a:lvl7pPr marL="2931396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7pPr>
            <a:lvl8pPr marL="3374102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8pPr>
            <a:lvl9pPr marL="381680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9pPr>
          </a:lstStyle>
          <a:p>
            <a:fld id="{DF67B6D0-731A-4242-86C9-4161896B5686}" type="slidenum">
              <a:rPr lang="en-US" altLang="de-DE" sz="1200"/>
              <a:pPr/>
              <a:t>22</a:t>
            </a:fld>
            <a:endParaRPr lang="en-US" altLang="de-DE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69B0B823-EED5-457E-B8D6-66F5788FC2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03A19905-EA9A-412A-A25D-041FC597B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991" y="4714652"/>
            <a:ext cx="5030018" cy="278692"/>
          </a:xfrm>
          <a:noFill/>
        </p:spPr>
        <p:txBody>
          <a:bodyPr/>
          <a:lstStyle/>
          <a:p>
            <a:r>
              <a:rPr lang="de-DE" altLang="de-DE"/>
              <a:t>Hr. Groth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286F1610-6A9B-4157-8D43-2FBA731844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1pPr>
            <a:lvl2pPr marL="737845" indent="-282840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2pPr>
            <a:lvl3pPr marL="1135974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3pPr>
            <a:lvl4pPr marL="1590978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4pPr>
            <a:lvl5pPr marL="2045982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5pPr>
            <a:lvl6pPr marL="248868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6pPr>
            <a:lvl7pPr marL="2931396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7pPr>
            <a:lvl8pPr marL="3374102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8pPr>
            <a:lvl9pPr marL="381680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9pPr>
          </a:lstStyle>
          <a:p>
            <a:fld id="{83205E2F-00BA-414A-B941-29629F5358AF}" type="slidenum">
              <a:rPr lang="en-US" altLang="de-DE" sz="1200"/>
              <a:pPr/>
              <a:t>23</a:t>
            </a:fld>
            <a:endParaRPr lang="en-US" altLang="de-DE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10312F66-3FC9-4B47-A2CB-B712A89856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ABF27EB-486D-42C7-BF55-2238FE689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991" y="4714652"/>
            <a:ext cx="5030018" cy="278692"/>
          </a:xfrm>
          <a:noFill/>
        </p:spPr>
        <p:txBody>
          <a:bodyPr/>
          <a:lstStyle/>
          <a:p>
            <a:r>
              <a:rPr lang="de-DE" altLang="de-DE"/>
              <a:t>Herr Groth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06564D1A-3C73-4F27-A2C9-61F7ECBDAF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1pPr>
            <a:lvl2pPr marL="737845" indent="-282840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2pPr>
            <a:lvl3pPr marL="1135974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3pPr>
            <a:lvl4pPr marL="1590978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4pPr>
            <a:lvl5pPr marL="2045982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5pPr>
            <a:lvl6pPr marL="248868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6pPr>
            <a:lvl7pPr marL="2931396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7pPr>
            <a:lvl8pPr marL="3374102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8pPr>
            <a:lvl9pPr marL="381680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9pPr>
          </a:lstStyle>
          <a:p>
            <a:fld id="{8684E424-4B06-4F2E-B120-C3BE1DD86B76}" type="slidenum">
              <a:rPr lang="en-US" altLang="de-DE" sz="1200"/>
              <a:pPr/>
              <a:t>24</a:t>
            </a:fld>
            <a:endParaRPr lang="en-US" altLang="de-DE" sz="12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08FAB2C1-9F1F-4E9F-A49D-E2313EBBF2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4DD0D684-8E61-41B5-8529-45D57CB705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991" y="4714652"/>
            <a:ext cx="5030018" cy="278692"/>
          </a:xfrm>
          <a:noFill/>
        </p:spPr>
        <p:txBody>
          <a:bodyPr/>
          <a:lstStyle/>
          <a:p>
            <a:r>
              <a:rPr lang="de-DE" altLang="de-DE"/>
              <a:t>Herr Groth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8A40C0B1-4DF1-4FF4-840E-2F8DE993F2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1pPr>
            <a:lvl2pPr marL="737845" indent="-282840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2pPr>
            <a:lvl3pPr marL="1135974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3pPr>
            <a:lvl4pPr marL="1590978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4pPr>
            <a:lvl5pPr marL="2045982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5pPr>
            <a:lvl6pPr marL="248868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6pPr>
            <a:lvl7pPr marL="2931396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7pPr>
            <a:lvl8pPr marL="3374102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8pPr>
            <a:lvl9pPr marL="381680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9pPr>
          </a:lstStyle>
          <a:p>
            <a:fld id="{1DDEE18D-BBC0-4099-9355-822F944A1E05}" type="slidenum">
              <a:rPr lang="en-US" altLang="de-DE" sz="1200"/>
              <a:pPr/>
              <a:t>25</a:t>
            </a:fld>
            <a:endParaRPr lang="en-US" altLang="de-DE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A701BB04-C614-4E39-ABB7-0D1906E8FF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8169E271-68F0-48DF-A736-0720EDDE3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991" y="4714652"/>
            <a:ext cx="5030018" cy="278692"/>
          </a:xfrm>
          <a:noFill/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F918B152-ED2B-4D94-8C98-355069D275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1pPr>
            <a:lvl2pPr marL="737845" indent="-282840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2pPr>
            <a:lvl3pPr marL="1135974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3pPr>
            <a:lvl4pPr marL="1590978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4pPr>
            <a:lvl5pPr marL="2045982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5pPr>
            <a:lvl6pPr marL="248868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6pPr>
            <a:lvl7pPr marL="2931396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7pPr>
            <a:lvl8pPr marL="3374102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8pPr>
            <a:lvl9pPr marL="381680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9pPr>
          </a:lstStyle>
          <a:p>
            <a:fld id="{225673BF-1F7A-46F9-99BD-6C3B1B9651F1}" type="slidenum">
              <a:rPr lang="en-US" altLang="de-DE" sz="1200"/>
              <a:pPr/>
              <a:t>26</a:t>
            </a:fld>
            <a:endParaRPr lang="en-US" altLang="de-DE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B476A61D-9BD6-47E4-863D-043A6E8A1B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374545D5-ABD5-4E54-9A52-D49F8284B8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991" y="4714652"/>
            <a:ext cx="5030018" cy="278692"/>
          </a:xfrm>
          <a:noFill/>
        </p:spPr>
        <p:txBody>
          <a:bodyPr/>
          <a:lstStyle/>
          <a:p>
            <a:r>
              <a:rPr lang="de-DE" altLang="de-DE"/>
              <a:t>Prell-Holthausen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D691E361-242B-41E7-8FF2-ED6AF1D5D4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1pPr>
            <a:lvl2pPr marL="737845" indent="-282840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2pPr>
            <a:lvl3pPr marL="1135974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3pPr>
            <a:lvl4pPr marL="1590978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4pPr>
            <a:lvl5pPr marL="2045982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5pPr>
            <a:lvl6pPr marL="248868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6pPr>
            <a:lvl7pPr marL="2931396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7pPr>
            <a:lvl8pPr marL="3374102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8pPr>
            <a:lvl9pPr marL="381680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9pPr>
          </a:lstStyle>
          <a:p>
            <a:fld id="{F4861E52-5EA1-4CD6-8514-7F184B2EA68C}" type="slidenum">
              <a:rPr lang="en-US" altLang="de-DE" sz="1200"/>
              <a:pPr/>
              <a:t>27</a:t>
            </a:fld>
            <a:endParaRPr lang="en-US" altLang="de-DE" sz="12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B11218C2-C62E-4374-AD3D-3914E80AD2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D288FC5A-58B0-44C9-89E1-F5EF801C5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991" y="4714652"/>
            <a:ext cx="5030018" cy="278692"/>
          </a:xfrm>
          <a:noFill/>
        </p:spPr>
        <p:txBody>
          <a:bodyPr/>
          <a:lstStyle/>
          <a:p>
            <a:r>
              <a:rPr lang="de-DE" altLang="de-DE"/>
              <a:t>Prell-Holthausen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B4611774-D5A2-4C8F-9EBD-97C40BD142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1pPr>
            <a:lvl2pPr marL="737845" indent="-282840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2pPr>
            <a:lvl3pPr marL="1135974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3pPr>
            <a:lvl4pPr marL="1590978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4pPr>
            <a:lvl5pPr marL="2045982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5pPr>
            <a:lvl6pPr marL="248868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6pPr>
            <a:lvl7pPr marL="2931396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7pPr>
            <a:lvl8pPr marL="3374102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8pPr>
            <a:lvl9pPr marL="381680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9pPr>
          </a:lstStyle>
          <a:p>
            <a:fld id="{85A00798-3F62-4804-95B7-BEA0F0C23C85}" type="slidenum">
              <a:rPr lang="en-US" altLang="de-DE" sz="1200"/>
              <a:pPr/>
              <a:t>28</a:t>
            </a:fld>
            <a:endParaRPr lang="en-US" altLang="de-DE" sz="12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F000F6ED-2C3F-4132-8B4B-6983889C33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9FF1F0FF-C731-4060-BB2D-55B1BBD621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991" y="4714652"/>
            <a:ext cx="5030018" cy="278692"/>
          </a:xfrm>
          <a:noFill/>
        </p:spPr>
        <p:txBody>
          <a:bodyPr/>
          <a:lstStyle/>
          <a:p>
            <a:r>
              <a:rPr lang="de-DE" altLang="de-DE"/>
              <a:t>Prell-Holthausen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A9DD0209-424F-4B7F-A507-0F2CA0A674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1pPr>
            <a:lvl2pPr marL="737845" indent="-282840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2pPr>
            <a:lvl3pPr marL="1135974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3pPr>
            <a:lvl4pPr marL="1590978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4pPr>
            <a:lvl5pPr marL="2045982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5pPr>
            <a:lvl6pPr marL="248868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6pPr>
            <a:lvl7pPr marL="2931396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7pPr>
            <a:lvl8pPr marL="3374102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8pPr>
            <a:lvl9pPr marL="381680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9pPr>
          </a:lstStyle>
          <a:p>
            <a:fld id="{043B4729-C932-4D27-AFFE-0136CC9AA59C}" type="slidenum">
              <a:rPr lang="en-US" altLang="de-DE" sz="1200"/>
              <a:pPr/>
              <a:t>29</a:t>
            </a:fld>
            <a:endParaRPr lang="en-US" altLang="de-DE" sz="12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7BCCCE2F-0296-4482-A21C-F4F75BF043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518471F2-F10F-47C5-94C9-6B996D666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991" y="4714652"/>
            <a:ext cx="5030018" cy="278692"/>
          </a:xfrm>
          <a:noFill/>
        </p:spPr>
        <p:txBody>
          <a:bodyPr/>
          <a:lstStyle/>
          <a:p>
            <a:r>
              <a:rPr lang="de-DE" altLang="de-DE"/>
              <a:t>Prell-Holthausen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2EA01D3D-1E2A-4734-8B0B-8C5F4C0846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1pPr>
            <a:lvl2pPr marL="737845" indent="-282840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2pPr>
            <a:lvl3pPr marL="1135974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3pPr>
            <a:lvl4pPr marL="1590978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4pPr>
            <a:lvl5pPr marL="2045982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5pPr>
            <a:lvl6pPr marL="248868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6pPr>
            <a:lvl7pPr marL="2931396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7pPr>
            <a:lvl8pPr marL="3374102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8pPr>
            <a:lvl9pPr marL="381680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9pPr>
          </a:lstStyle>
          <a:p>
            <a:fld id="{CC95183F-2F0D-4C76-8236-E226089344B8}" type="slidenum">
              <a:rPr lang="en-US" altLang="de-DE" sz="1200"/>
              <a:pPr/>
              <a:t>3</a:t>
            </a:fld>
            <a:endParaRPr lang="en-US" altLang="de-DE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C632895B-17AE-4BEB-A7B9-719CDE23BA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B179B900-D816-46EB-99DC-4D1A3A9AB5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991" y="4714653"/>
            <a:ext cx="5030018" cy="757779"/>
          </a:xfrm>
          <a:noFill/>
        </p:spPr>
        <p:txBody>
          <a:bodyPr/>
          <a:lstStyle/>
          <a:p>
            <a:r>
              <a:rPr lang="de-DE" altLang="de-DE"/>
              <a:t>Herr Groth</a:t>
            </a:r>
          </a:p>
          <a:p>
            <a:r>
              <a:rPr lang="de-DE" altLang="de-DE"/>
              <a:t>Zügigkeit</a:t>
            </a:r>
          </a:p>
          <a:p>
            <a:r>
              <a:rPr lang="de-DE" altLang="de-DE"/>
              <a:t>Klassengröße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0FA61DE4-3407-492C-9457-D6C175DAC8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1pPr>
            <a:lvl2pPr marL="737845" indent="-282840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2pPr>
            <a:lvl3pPr marL="1135974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3pPr>
            <a:lvl4pPr marL="1590978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4pPr>
            <a:lvl5pPr marL="2045982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5pPr>
            <a:lvl6pPr marL="248868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6pPr>
            <a:lvl7pPr marL="2931396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7pPr>
            <a:lvl8pPr marL="3374102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8pPr>
            <a:lvl9pPr marL="381680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9pPr>
          </a:lstStyle>
          <a:p>
            <a:fld id="{CA04CC65-B697-4797-A797-C5984C5F84AE}" type="slidenum">
              <a:rPr lang="en-US" altLang="de-DE" sz="1200"/>
              <a:pPr/>
              <a:t>30</a:t>
            </a:fld>
            <a:endParaRPr lang="en-US" altLang="de-DE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9721D4DE-FD2F-4692-BC2B-EE4864F1FF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076AC1FF-920E-4C47-AF6A-369FD4A4E8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991" y="4714652"/>
            <a:ext cx="5030018" cy="278692"/>
          </a:xfrm>
          <a:noFill/>
        </p:spPr>
        <p:txBody>
          <a:bodyPr/>
          <a:lstStyle/>
          <a:p>
            <a:r>
              <a:rPr lang="de-DE" altLang="de-DE"/>
              <a:t>Martin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477565EB-D590-4189-A303-74651FF110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1pPr>
            <a:lvl2pPr marL="737845" indent="-282840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2pPr>
            <a:lvl3pPr marL="1135974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3pPr>
            <a:lvl4pPr marL="1590978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4pPr>
            <a:lvl5pPr marL="2045982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5pPr>
            <a:lvl6pPr marL="248868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6pPr>
            <a:lvl7pPr marL="2931396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7pPr>
            <a:lvl8pPr marL="3374102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8pPr>
            <a:lvl9pPr marL="381680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9pPr>
          </a:lstStyle>
          <a:p>
            <a:fld id="{829B725A-D09D-4E42-BC70-0EBCC940C742}" type="slidenum">
              <a:rPr lang="en-US" altLang="de-DE" sz="1200"/>
              <a:pPr/>
              <a:t>31</a:t>
            </a:fld>
            <a:endParaRPr lang="en-US" altLang="de-DE" sz="12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4F6A7B36-137C-4079-9479-AB1F6B5F7E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4546B7B6-1F4E-43E3-8E19-C4557B2AF6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991" y="4714652"/>
            <a:ext cx="5030018" cy="278692"/>
          </a:xfrm>
          <a:noFill/>
        </p:spPr>
        <p:txBody>
          <a:bodyPr/>
          <a:lstStyle/>
          <a:p>
            <a:r>
              <a:rPr lang="de-DE" altLang="de-DE"/>
              <a:t>Martin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EBDA8B4B-8627-498C-86FC-A96EEBC72D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1pPr>
            <a:lvl2pPr marL="737845" indent="-282840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2pPr>
            <a:lvl3pPr marL="1135974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3pPr>
            <a:lvl4pPr marL="1590978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4pPr>
            <a:lvl5pPr marL="2045982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5pPr>
            <a:lvl6pPr marL="248868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6pPr>
            <a:lvl7pPr marL="2931396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7pPr>
            <a:lvl8pPr marL="3374102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8pPr>
            <a:lvl9pPr marL="381680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9pPr>
          </a:lstStyle>
          <a:p>
            <a:fld id="{2CEEC51A-5D46-4A03-BE3E-80CBE19B5F53}" type="slidenum">
              <a:rPr lang="en-US" altLang="de-DE" sz="1200"/>
              <a:pPr/>
              <a:t>32</a:t>
            </a:fld>
            <a:endParaRPr lang="en-US" altLang="de-DE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2E16F87D-07DB-4EBC-A6DA-9C40FBF6BA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0AC57A24-CA1A-4277-A97F-84B10D6B45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991" y="4714652"/>
            <a:ext cx="5030018" cy="278692"/>
          </a:xfrm>
          <a:noFill/>
        </p:spPr>
        <p:txBody>
          <a:bodyPr/>
          <a:lstStyle/>
          <a:p>
            <a:r>
              <a:rPr lang="de-DE" altLang="de-DE"/>
              <a:t>Astrid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0EB61E81-742E-4FE5-A66A-B7ECD70DAE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1pPr>
            <a:lvl2pPr marL="737845" indent="-282840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2pPr>
            <a:lvl3pPr marL="1135974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3pPr>
            <a:lvl4pPr marL="1590978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4pPr>
            <a:lvl5pPr marL="2045982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5pPr>
            <a:lvl6pPr marL="248868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6pPr>
            <a:lvl7pPr marL="2931396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7pPr>
            <a:lvl8pPr marL="3374102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8pPr>
            <a:lvl9pPr marL="381680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9pPr>
          </a:lstStyle>
          <a:p>
            <a:fld id="{15AEEC14-8CF9-444D-9EC5-D7D29AC539A5}" type="slidenum">
              <a:rPr lang="en-US" altLang="de-DE" sz="1200"/>
              <a:pPr/>
              <a:t>33</a:t>
            </a:fld>
            <a:endParaRPr lang="en-US" altLang="de-DE" sz="12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78C267E3-A156-4AF4-8445-A299459379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765A8B96-462F-4EAD-9D7B-599DBDE58E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991" y="4714652"/>
            <a:ext cx="5030018" cy="278692"/>
          </a:xfrm>
          <a:noFill/>
        </p:spPr>
        <p:txBody>
          <a:bodyPr/>
          <a:lstStyle/>
          <a:p>
            <a:r>
              <a:rPr lang="de-DE" altLang="de-DE"/>
              <a:t>Astrid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C7DD6083-5847-4099-BDCB-B56ECFB9C0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1pPr>
            <a:lvl2pPr marL="737845" indent="-282840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2pPr>
            <a:lvl3pPr marL="1135974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3pPr>
            <a:lvl4pPr marL="1590978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4pPr>
            <a:lvl5pPr marL="2045982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5pPr>
            <a:lvl6pPr marL="248868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6pPr>
            <a:lvl7pPr marL="2931396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7pPr>
            <a:lvl8pPr marL="3374102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8pPr>
            <a:lvl9pPr marL="381680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9pPr>
          </a:lstStyle>
          <a:p>
            <a:fld id="{C5D16393-C1CE-4018-B4BF-1676224B25EB}" type="slidenum">
              <a:rPr lang="en-US" altLang="de-DE" sz="1200"/>
              <a:pPr/>
              <a:t>34</a:t>
            </a:fld>
            <a:endParaRPr lang="en-US" altLang="de-DE" sz="12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C9BAC91F-25A7-458A-96C2-08320DCED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2347888C-1226-4BBA-B396-03E93ECAD7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991" y="4714653"/>
            <a:ext cx="5030018" cy="517713"/>
          </a:xfrm>
          <a:noFill/>
        </p:spPr>
        <p:txBody>
          <a:bodyPr/>
          <a:lstStyle/>
          <a:p>
            <a:r>
              <a:rPr lang="de-DE" altLang="de-DE"/>
              <a:t>Hinweis auf Feedback-Box</a:t>
            </a:r>
          </a:p>
          <a:p>
            <a:r>
              <a:rPr lang="de-DE" altLang="de-DE"/>
              <a:t>Treffpunkt Mensa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7AB8B1B5-4C82-4D8E-8193-C24BF25553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1pPr>
            <a:lvl2pPr marL="737845" indent="-282840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2pPr>
            <a:lvl3pPr marL="1135974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3pPr>
            <a:lvl4pPr marL="1590978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4pPr>
            <a:lvl5pPr marL="2045982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5pPr>
            <a:lvl6pPr marL="248868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6pPr>
            <a:lvl7pPr marL="2931396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7pPr>
            <a:lvl8pPr marL="3374102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8pPr>
            <a:lvl9pPr marL="381680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9pPr>
          </a:lstStyle>
          <a:p>
            <a:fld id="{E00960C1-AC7E-4F43-8C50-CD27C6786399}" type="slidenum">
              <a:rPr lang="en-US" altLang="de-DE" sz="1200"/>
              <a:pPr/>
              <a:t>4</a:t>
            </a:fld>
            <a:endParaRPr lang="en-US" altLang="de-DE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84DF2B5E-F7EB-4BEB-AC0C-54BA28CBB0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DB68221-AB76-45AD-A78D-BE2996ABE6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991" y="4714652"/>
            <a:ext cx="5030018" cy="1958107"/>
          </a:xfrm>
          <a:noFill/>
        </p:spPr>
        <p:txBody>
          <a:bodyPr/>
          <a:lstStyle/>
          <a:p>
            <a:r>
              <a:rPr lang="de-DE" altLang="de-DE"/>
              <a:t>Drei Informatikräume</a:t>
            </a:r>
          </a:p>
          <a:p>
            <a:r>
              <a:rPr lang="de-DE" altLang="de-DE"/>
              <a:t>BYOD</a:t>
            </a:r>
          </a:p>
          <a:p>
            <a:r>
              <a:rPr lang="de-DE" altLang="de-DE"/>
              <a:t>Cloud</a:t>
            </a:r>
          </a:p>
          <a:p>
            <a:r>
              <a:rPr lang="de-DE" altLang="de-DE"/>
              <a:t>Roberta-AG</a:t>
            </a:r>
          </a:p>
          <a:p>
            <a:r>
              <a:rPr lang="de-DE" altLang="de-DE"/>
              <a:t>Informatik WPII</a:t>
            </a:r>
          </a:p>
          <a:p>
            <a:r>
              <a:rPr lang="de-DE" altLang="de-DE"/>
              <a:t>Informatik als Grund- und Leistungskurs</a:t>
            </a:r>
          </a:p>
          <a:p>
            <a:r>
              <a:rPr lang="de-DE" altLang="de-DE"/>
              <a:t>Medienscouts</a:t>
            </a:r>
          </a:p>
          <a:p>
            <a:r>
              <a:rPr lang="de-DE" altLang="de-DE"/>
              <a:t>Ausgezeichnete Ausstattung im NW-Bereich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45A993D6-F7C8-45B1-8289-27882257B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1pPr>
            <a:lvl2pPr marL="737845" indent="-282840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2pPr>
            <a:lvl3pPr marL="1135974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3pPr>
            <a:lvl4pPr marL="1590978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4pPr>
            <a:lvl5pPr marL="2045982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5pPr>
            <a:lvl6pPr marL="248868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6pPr>
            <a:lvl7pPr marL="2931396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7pPr>
            <a:lvl8pPr marL="3374102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8pPr>
            <a:lvl9pPr marL="381680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9pPr>
          </a:lstStyle>
          <a:p>
            <a:fld id="{A8661FB1-2BC8-43C5-96C6-938A49584E3F}" type="slidenum">
              <a:rPr lang="en-US" altLang="de-DE" sz="1200"/>
              <a:pPr/>
              <a:t>5</a:t>
            </a:fld>
            <a:endParaRPr lang="en-US" altLang="de-DE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E2B05ADD-DC92-4DA9-A565-9D3C0220CC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775B5991-2AA5-491D-9A14-60420FBAD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991" y="4714652"/>
            <a:ext cx="5030018" cy="278692"/>
          </a:xfrm>
          <a:noFill/>
        </p:spPr>
        <p:txBody>
          <a:bodyPr/>
          <a:lstStyle/>
          <a:p>
            <a:r>
              <a:rPr lang="de-DE" altLang="de-DE"/>
              <a:t>Martin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7D54D1F4-F9F6-45BE-B1E8-6A1FB6F913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1pPr>
            <a:lvl2pPr marL="737845" indent="-282840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2pPr>
            <a:lvl3pPr marL="1135974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3pPr>
            <a:lvl4pPr marL="1590978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4pPr>
            <a:lvl5pPr marL="2045982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5pPr>
            <a:lvl6pPr marL="248868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6pPr>
            <a:lvl7pPr marL="2931396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7pPr>
            <a:lvl8pPr marL="3374102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8pPr>
            <a:lvl9pPr marL="381680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9pPr>
          </a:lstStyle>
          <a:p>
            <a:fld id="{86CEE072-B95E-4863-8778-25EF750D8993}" type="slidenum">
              <a:rPr lang="en-US" altLang="de-DE" sz="1200"/>
              <a:pPr/>
              <a:t>6</a:t>
            </a:fld>
            <a:endParaRPr lang="en-US" altLang="de-DE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837C83D3-4895-443D-9B49-04E3C75F29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B21B4715-6D2B-4B6A-8781-1428CF420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991" y="4714652"/>
            <a:ext cx="5030018" cy="278692"/>
          </a:xfrm>
          <a:noFill/>
        </p:spPr>
        <p:txBody>
          <a:bodyPr/>
          <a:lstStyle/>
          <a:p>
            <a:r>
              <a:rPr lang="de-DE" altLang="de-DE"/>
              <a:t>Martin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955CA13E-6B76-4871-BB15-408771B402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1pPr>
            <a:lvl2pPr marL="737845" indent="-282840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2pPr>
            <a:lvl3pPr marL="1135974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3pPr>
            <a:lvl4pPr marL="1590978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4pPr>
            <a:lvl5pPr marL="2045982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5pPr>
            <a:lvl6pPr marL="248868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6pPr>
            <a:lvl7pPr marL="2931396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7pPr>
            <a:lvl8pPr marL="3374102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8pPr>
            <a:lvl9pPr marL="381680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9pPr>
          </a:lstStyle>
          <a:p>
            <a:fld id="{075DB2CC-3DC9-4F85-A68A-9FB308E8559D}" type="slidenum">
              <a:rPr lang="en-US" altLang="de-DE" sz="1200"/>
              <a:pPr/>
              <a:t>7</a:t>
            </a:fld>
            <a:endParaRPr lang="en-US" altLang="de-DE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8C44DBD6-D052-4BD9-AC93-10DF34E824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5CD41140-1389-4508-BAA6-0DC734462C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991" y="4714652"/>
            <a:ext cx="5030018" cy="278692"/>
          </a:xfrm>
          <a:noFill/>
        </p:spPr>
        <p:txBody>
          <a:bodyPr/>
          <a:lstStyle/>
          <a:p>
            <a:r>
              <a:rPr lang="de-DE" altLang="de-DE"/>
              <a:t>Martin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0769E9AF-F8DF-454C-923E-5BB4AAF463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1pPr>
            <a:lvl2pPr marL="737845" indent="-282840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2pPr>
            <a:lvl3pPr marL="1135974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3pPr>
            <a:lvl4pPr marL="1590978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4pPr>
            <a:lvl5pPr marL="2045982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5pPr>
            <a:lvl6pPr marL="248868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6pPr>
            <a:lvl7pPr marL="2931396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7pPr>
            <a:lvl8pPr marL="3374102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8pPr>
            <a:lvl9pPr marL="381680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9pPr>
          </a:lstStyle>
          <a:p>
            <a:fld id="{6D5C9FC7-5C58-4FBF-85C7-730AF8F585EB}" type="slidenum">
              <a:rPr lang="en-US" altLang="de-DE" sz="1200"/>
              <a:pPr/>
              <a:t>8</a:t>
            </a:fld>
            <a:endParaRPr lang="en-US" altLang="de-DE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78AB5500-B4C9-4995-A704-D576F5BB8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1F7D035A-AD38-4EEC-BF40-B5DFA2C10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991" y="4714652"/>
            <a:ext cx="5030018" cy="278692"/>
          </a:xfrm>
          <a:noFill/>
        </p:spPr>
        <p:txBody>
          <a:bodyPr/>
          <a:lstStyle/>
          <a:p>
            <a:r>
              <a:rPr lang="de-DE" altLang="de-DE"/>
              <a:t>Martin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78AF7E07-958E-46A5-A3F4-DAC0D7126D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1pPr>
            <a:lvl2pPr marL="737845" indent="-282840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2pPr>
            <a:lvl3pPr marL="1135974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3pPr>
            <a:lvl4pPr marL="1590978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4pPr>
            <a:lvl5pPr marL="2045982" indent="-225965" defTabSz="919231">
              <a:defRPr sz="3100">
                <a:solidFill>
                  <a:schemeClr val="tx1"/>
                </a:solidFill>
                <a:latin typeface="AvantGarde Md BT" pitchFamily="34" charset="0"/>
              </a:defRPr>
            </a:lvl5pPr>
            <a:lvl6pPr marL="248868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6pPr>
            <a:lvl7pPr marL="2931396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7pPr>
            <a:lvl8pPr marL="3374102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8pPr>
            <a:lvl9pPr marL="3816809" indent="-225965" defTabSz="91923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vantGarde Md BT" pitchFamily="34" charset="0"/>
              </a:defRPr>
            </a:lvl9pPr>
          </a:lstStyle>
          <a:p>
            <a:fld id="{F38F8085-C242-452A-A3CC-4D613B00F42E}" type="slidenum">
              <a:rPr lang="en-US" altLang="de-DE" sz="1200"/>
              <a:pPr/>
              <a:t>9</a:t>
            </a:fld>
            <a:endParaRPr lang="en-US" altLang="de-DE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5969606-F9B5-4CA8-9FB6-D6ABD9D49C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7539881-81A6-406D-AA0D-755FE2080C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991" y="4714652"/>
            <a:ext cx="5030018" cy="278692"/>
          </a:xfrm>
          <a:noFill/>
        </p:spPr>
        <p:txBody>
          <a:bodyPr/>
          <a:lstStyle/>
          <a:p>
            <a:r>
              <a:rPr lang="de-DE" altLang="de-DE"/>
              <a:t>Martin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407A9A-3218-480D-8AC5-99849E76B8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953A3A-15EA-49C8-9307-12FC3D63ED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C9D5BF-7900-4713-B0F0-8E951E96F1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66B95-150F-4292-90A4-8FB824156A1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16379846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F46AAC-8395-4641-AE92-1A45ACEDA3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30E49D-D76B-4D7F-AADF-7FCBFFF764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39B65B-C732-4924-8952-DEC768756F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950B8-4CFF-4D70-96E4-326998CD5EB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83952062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73D659-5917-4026-B9E6-88B2A17BC1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BA2C34-413F-4AE1-8542-684D7D8AF1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46D875-00DC-4A88-99E0-3576242773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0CDD8-3432-4A0E-AEF8-79A4D3AD67A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3489753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72DE8D-A6CF-486F-AAB6-EC865ADB96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5B405E-E78C-4F84-95CE-65BC3B0EF6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5F6A51-FA36-41C0-A87F-9FF1764408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D3286-21E5-4A3F-8860-D2E5DF54F3A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2804608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D55B85-7320-4862-ADC3-D93A3A88B7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D97754-9EC1-4AD2-A33D-9437FBB693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38522D-9467-46F6-88E9-31C9893F38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87F36-E33A-401B-84CC-B0BBFAC8B52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5882380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7C32C-97B2-427C-AF9B-48C14079E8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609603-3294-4824-8086-3DE523AB70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F8A64E-C332-4FC1-8D90-9E7D5032F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D5C2E-C6FF-486E-A238-41B4C18228D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5251884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F2E308-FB25-4B23-B585-DB4B397A92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7CF9D9-9EE4-431B-9B69-8F1E120D6E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8DABD62-AA4A-4D18-BF2E-387DAD910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51FD9-E72F-4280-9F88-B5239689795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83517151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64664E2-4429-46D9-AF7F-B544EAED9E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8CB66AE-3759-4409-88B9-82B86A151A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64539A-5AA1-4951-9D68-1E7B1D419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792F0-CBE4-47B2-8CFD-57E1C87505B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53130858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93E9792-20BB-454C-B571-7A8AE1118B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FE966EB-6E6F-40FD-8CB4-87D3271C23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D7D5D0-036E-4FBE-AAEE-94B511C089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2D99B-1798-4557-BF2D-FA41F99D61F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5904049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5A7C4-7826-4072-AB50-7D46AC8FC1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33A82A-94E0-483C-8EEE-F947CB1FF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7E2B16-A2EA-4B48-AE26-FA1AF64799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1549F-9A3D-422B-9EDB-C0DA6653AEF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4563325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455447-B218-4B63-BB6E-3B01B749F6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FC304E-ED30-4DE4-845C-4B8CA5C93E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DE9C1E-25A5-48EF-B49A-3FD1923D3E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16E48-415F-4195-AD76-DDD9E416CEC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29445863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B7EFEE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1608CBE-9456-4697-8EEC-8D5EBADB2F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Format des Titel-Masters zu bearbeiten.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04570EB-089D-4C6E-BA93-9164FA2050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Textformatierung des Masters zu bearbeiten.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3EE5BD9-7FBF-42D8-A06F-AF8D88CF90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F28610E-46C7-4ACE-82AF-3888B2EDA8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08CEE1C-61C2-4437-A187-438A8B459A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9A031EF-04B9-45A2-8D7A-6E9184BDE55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659B473-2A93-49C5-9453-80A444BD7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0813" y="0"/>
            <a:ext cx="838201" cy="6859588"/>
          </a:xfrm>
          <a:prstGeom prst="rect">
            <a:avLst/>
          </a:prstGeom>
          <a:gradFill rotWithShape="0">
            <a:gsLst>
              <a:gs pos="0">
                <a:srgbClr val="BEE7E7"/>
              </a:gs>
              <a:gs pos="100000">
                <a:srgbClr val="2CB2A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164867" name="Text Box 3">
            <a:extLst>
              <a:ext uri="{FF2B5EF4-FFF2-40B4-BE49-F238E27FC236}">
                <a16:creationId xmlns:a16="http://schemas.microsoft.com/office/drawing/2014/main" id="{67199858-E57B-4B43-B90A-929D3385C135}"/>
              </a:ext>
            </a:extLst>
          </p:cNvPr>
          <p:cNvSpPr txBox="1">
            <a:spLocks noChangeArrowheads="1"/>
          </p:cNvSpPr>
          <p:nvPr/>
        </p:nvSpPr>
        <p:spPr bwMode="auto">
          <a:xfrm rot="-10800000">
            <a:off x="150813" y="992188"/>
            <a:ext cx="5048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>
                <a:solidFill>
                  <a:schemeClr val="bg1"/>
                </a:solidFill>
                <a:latin typeface="Arial" charset="0"/>
              </a:rPr>
              <a:t>              </a:t>
            </a:r>
            <a:r>
              <a:rPr lang="de-DE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Lise-Meitner-Gymnasium Willich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C150C66B-9A53-4170-9209-2105636C5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0"/>
            <a:ext cx="24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91DDDB"/>
              </a:solidFill>
              <a:latin typeface="Mistral" panose="03090702030407020403" pitchFamily="66" charset="0"/>
            </a:endParaRPr>
          </a:p>
        </p:txBody>
      </p:sp>
      <p:pic>
        <p:nvPicPr>
          <p:cNvPr id="4101" name="Picture 5" descr="LM-Logo_schwarz ohne Schrift">
            <a:extLst>
              <a:ext uri="{FF2B5EF4-FFF2-40B4-BE49-F238E27FC236}">
                <a16:creationId xmlns:a16="http://schemas.microsoft.com/office/drawing/2014/main" id="{80A8B192-AC5B-4232-9F30-2BFE82E68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9" r="8989" b="14880"/>
          <a:stretch>
            <a:fillRect/>
          </a:stretch>
        </p:blipFill>
        <p:spPr bwMode="auto">
          <a:xfrm>
            <a:off x="7010400" y="0"/>
            <a:ext cx="182086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Line 6">
            <a:extLst>
              <a:ext uri="{FF2B5EF4-FFF2-40B4-BE49-F238E27FC236}">
                <a16:creationId xmlns:a16="http://schemas.microsoft.com/office/drawing/2014/main" id="{116E1A9A-E0A0-4378-B6FB-7422BD83008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8991600" cy="0"/>
          </a:xfrm>
          <a:prstGeom prst="line">
            <a:avLst/>
          </a:prstGeom>
          <a:noFill/>
          <a:ln w="412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9D6DDCDB-6DFD-4C14-90B0-E6161D4E2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AC4AC404-E057-4BF5-A9DE-1B040C011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192088"/>
            <a:ext cx="65452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de-DE" altLang="de-DE" sz="2800" b="1" dirty="0">
                <a:latin typeface="Arial"/>
                <a:cs typeface="Arial"/>
              </a:rPr>
              <a:t> </a:t>
            </a:r>
            <a:r>
              <a:rPr lang="de-DE" altLang="de-DE" sz="2100" b="1" dirty="0">
                <a:latin typeface="Arial"/>
                <a:cs typeface="Arial"/>
              </a:rPr>
              <a:t>Schnuppertag am Lise-Meitner-Gymnasium 2019</a:t>
            </a:r>
            <a:endParaRPr lang="de-DE" altLang="de-DE" sz="2100" b="1" dirty="0">
              <a:latin typeface="Arial" panose="020B0604020202020204" pitchFamily="34" charset="0"/>
            </a:endParaRPr>
          </a:p>
        </p:txBody>
      </p:sp>
      <p:sp>
        <p:nvSpPr>
          <p:cNvPr id="4105" name="Text Box 10">
            <a:extLst>
              <a:ext uri="{FF2B5EF4-FFF2-40B4-BE49-F238E27FC236}">
                <a16:creationId xmlns:a16="http://schemas.microsoft.com/office/drawing/2014/main" id="{07666B2C-DA89-4441-98AC-FE7C3D731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3860800"/>
            <a:ext cx="2808288" cy="190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b="1">
                <a:latin typeface="Arial" panose="020B0604020202020204" pitchFamily="34" charset="0"/>
              </a:rPr>
              <a:t>Lise-Meitner-</a:t>
            </a: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de-DE" altLang="de-DE" sz="2800" b="1">
                <a:latin typeface="Arial" panose="020B0604020202020204" pitchFamily="34" charset="0"/>
              </a:rPr>
              <a:t>Gymnasium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b="1">
                <a:latin typeface="Arial" panose="020B0604020202020204" pitchFamily="34" charset="0"/>
              </a:rPr>
              <a:t>Willich</a:t>
            </a:r>
          </a:p>
        </p:txBody>
      </p:sp>
      <p:pic>
        <p:nvPicPr>
          <p:cNvPr id="4106" name="Picture 13">
            <a:extLst>
              <a:ext uri="{FF2B5EF4-FFF2-40B4-BE49-F238E27FC236}">
                <a16:creationId xmlns:a16="http://schemas.microsoft.com/office/drawing/2014/main" id="{F0709B5A-397B-4A4E-AD6E-5F8F487E6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4608513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BEE7E6"/>
                    </a:gs>
                    <a:gs pos="100000">
                      <a:srgbClr val="2CB2AE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Grafik 1">
            <a:extLst>
              <a:ext uri="{FF2B5EF4-FFF2-40B4-BE49-F238E27FC236}">
                <a16:creationId xmlns:a16="http://schemas.microsoft.com/office/drawing/2014/main" id="{F927C519-D0FA-42B2-81C0-1734123C51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204913"/>
            <a:ext cx="2674938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979" y="2276475"/>
            <a:ext cx="3056304" cy="2160637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F9BFB71-F929-47B4-91E4-FC137BEAD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0"/>
            <a:ext cx="838200" cy="6858000"/>
          </a:xfrm>
          <a:prstGeom prst="rect">
            <a:avLst/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117763" name="Text Box 3">
            <a:extLst>
              <a:ext uri="{FF2B5EF4-FFF2-40B4-BE49-F238E27FC236}">
                <a16:creationId xmlns:a16="http://schemas.microsoft.com/office/drawing/2014/main" id="{3EDF1706-6557-494B-8910-D24DA1816851}"/>
              </a:ext>
            </a:extLst>
          </p:cNvPr>
          <p:cNvSpPr txBox="1">
            <a:spLocks noChangeArrowheads="1"/>
          </p:cNvSpPr>
          <p:nvPr/>
        </p:nvSpPr>
        <p:spPr bwMode="auto">
          <a:xfrm rot="-10800000">
            <a:off x="150813" y="992188"/>
            <a:ext cx="5048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>
                <a:solidFill>
                  <a:schemeClr val="bg1"/>
                </a:solidFill>
                <a:latin typeface="Arial" charset="0"/>
              </a:rPr>
              <a:t>              </a:t>
            </a:r>
            <a:r>
              <a:rPr lang="de-DE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Lise-Meitner-Gymnasium Willich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3BCD5F61-E7C2-4212-9C1B-D9D0873C1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0"/>
            <a:ext cx="24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91DDDB"/>
              </a:solidFill>
              <a:latin typeface="Mistral" panose="03090702030407020403" pitchFamily="66" charset="0"/>
            </a:endParaRPr>
          </a:p>
        </p:txBody>
      </p:sp>
      <p:sp>
        <p:nvSpPr>
          <p:cNvPr id="117765" name="Oval 5">
            <a:extLst>
              <a:ext uri="{FF2B5EF4-FFF2-40B4-BE49-F238E27FC236}">
                <a16:creationId xmlns:a16="http://schemas.microsoft.com/office/drawing/2014/main" id="{2545254B-F564-4279-B1EF-563BCC23B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90800"/>
            <a:ext cx="2895600" cy="1397000"/>
          </a:xfrm>
          <a:prstGeom prst="ellipse">
            <a:avLst/>
          </a:prstGeom>
          <a:solidFill>
            <a:srgbClr val="FFFF9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de-DE" sz="2000">
                <a:latin typeface="Arial" panose="020B0604020202020204" pitchFamily="34" charset="0"/>
              </a:rPr>
              <a:t>kulturelles Leben</a:t>
            </a:r>
          </a:p>
        </p:txBody>
      </p:sp>
      <p:sp>
        <p:nvSpPr>
          <p:cNvPr id="117766" name="Oval 6">
            <a:extLst>
              <a:ext uri="{FF2B5EF4-FFF2-40B4-BE49-F238E27FC236}">
                <a16:creationId xmlns:a16="http://schemas.microsoft.com/office/drawing/2014/main" id="{77FB9F93-D4B9-4828-A8F0-C62D93AF7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447800"/>
            <a:ext cx="2895600" cy="1397000"/>
          </a:xfrm>
          <a:prstGeom prst="ellipse">
            <a:avLst/>
          </a:prstGeom>
          <a:solidFill>
            <a:srgbClr val="FFFF9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de-DE" sz="2000">
                <a:latin typeface="Arial" panose="020B0604020202020204" pitchFamily="34" charset="0"/>
              </a:rPr>
              <a:t>lebenslanges/</a:t>
            </a:r>
            <a:br>
              <a:rPr lang="en-US" altLang="de-DE" sz="2000">
                <a:latin typeface="Arial" panose="020B0604020202020204" pitchFamily="34" charset="0"/>
              </a:rPr>
            </a:br>
            <a:r>
              <a:rPr lang="en-US" altLang="de-DE" sz="2000">
                <a:latin typeface="Arial" panose="020B0604020202020204" pitchFamily="34" charset="0"/>
              </a:rPr>
              <a:t>digitales Lernen</a:t>
            </a:r>
          </a:p>
        </p:txBody>
      </p:sp>
      <p:sp>
        <p:nvSpPr>
          <p:cNvPr id="117767" name="Oval 7">
            <a:extLst>
              <a:ext uri="{FF2B5EF4-FFF2-40B4-BE49-F238E27FC236}">
                <a16:creationId xmlns:a16="http://schemas.microsoft.com/office/drawing/2014/main" id="{AA312124-7FFA-4F64-A6C4-6E0A2740F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133600"/>
            <a:ext cx="2895600" cy="1397000"/>
          </a:xfrm>
          <a:prstGeom prst="ellipse">
            <a:avLst/>
          </a:prstGeom>
          <a:solidFill>
            <a:srgbClr val="FFFF9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de-DE" sz="2000">
                <a:latin typeface="Arial" panose="020B0604020202020204" pitchFamily="34" charset="0"/>
              </a:rPr>
              <a:t>individuelle Förderung</a:t>
            </a:r>
          </a:p>
        </p:txBody>
      </p:sp>
      <p:sp>
        <p:nvSpPr>
          <p:cNvPr id="117768" name="Oval 8">
            <a:extLst>
              <a:ext uri="{FF2B5EF4-FFF2-40B4-BE49-F238E27FC236}">
                <a16:creationId xmlns:a16="http://schemas.microsoft.com/office/drawing/2014/main" id="{FB22C0DA-514A-435A-84E2-9D7012EDE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343400"/>
            <a:ext cx="2895600" cy="1397000"/>
          </a:xfrm>
          <a:prstGeom prst="ellipse">
            <a:avLst/>
          </a:prstGeom>
          <a:solidFill>
            <a:srgbClr val="FFFF9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de-DE" sz="2000">
                <a:latin typeface="Arial" panose="020B0604020202020204" pitchFamily="34" charset="0"/>
              </a:rPr>
              <a:t>soziales Miteinander</a:t>
            </a:r>
          </a:p>
        </p:txBody>
      </p:sp>
      <p:sp>
        <p:nvSpPr>
          <p:cNvPr id="117769" name="Oval 9">
            <a:extLst>
              <a:ext uri="{FF2B5EF4-FFF2-40B4-BE49-F238E27FC236}">
                <a16:creationId xmlns:a16="http://schemas.microsoft.com/office/drawing/2014/main" id="{C711F0FC-87AA-40E7-A582-FFA35CA7F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419600"/>
            <a:ext cx="2895600" cy="1397000"/>
          </a:xfrm>
          <a:prstGeom prst="ellipse">
            <a:avLst/>
          </a:prstGeom>
          <a:solidFill>
            <a:srgbClr val="FFFF9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de-DE" sz="2000">
                <a:latin typeface="Arial" panose="020B0604020202020204" pitchFamily="34" charset="0"/>
              </a:rPr>
              <a:t>Öffnen von Schule</a:t>
            </a:r>
          </a:p>
        </p:txBody>
      </p:sp>
      <p:sp>
        <p:nvSpPr>
          <p:cNvPr id="117770" name="Oval 10">
            <a:extLst>
              <a:ext uri="{FF2B5EF4-FFF2-40B4-BE49-F238E27FC236}">
                <a16:creationId xmlns:a16="http://schemas.microsoft.com/office/drawing/2014/main" id="{34552B15-94E1-433B-9EB7-D5EC81BD4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590800"/>
            <a:ext cx="3810000" cy="2209800"/>
          </a:xfrm>
          <a:prstGeom prst="ellipse">
            <a:avLst/>
          </a:prstGeom>
          <a:solidFill>
            <a:srgbClr val="F692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de-DE" sz="2200" b="1">
                <a:latin typeface="Arial" panose="020B0604020202020204" pitchFamily="34" charset="0"/>
              </a:rPr>
              <a:t>PÄDAGOGISCHES PROGRAMM</a:t>
            </a:r>
            <a:endParaRPr lang="en-US" altLang="de-DE" sz="2000" b="1">
              <a:latin typeface="Arial" panose="020B0604020202020204" pitchFamily="34" charset="0"/>
            </a:endParaRPr>
          </a:p>
        </p:txBody>
      </p:sp>
      <p:sp>
        <p:nvSpPr>
          <p:cNvPr id="22539" name="Text Box 11">
            <a:extLst>
              <a:ext uri="{FF2B5EF4-FFF2-40B4-BE49-F238E27FC236}">
                <a16:creationId xmlns:a16="http://schemas.microsoft.com/office/drawing/2014/main" id="{D3D18EBD-BDF5-4091-8414-231649753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88913"/>
            <a:ext cx="533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latin typeface="Arial" panose="020B0604020202020204" pitchFamily="34" charset="0"/>
              </a:rPr>
              <a:t>Unser Schulprofil</a:t>
            </a:r>
          </a:p>
        </p:txBody>
      </p:sp>
      <p:pic>
        <p:nvPicPr>
          <p:cNvPr id="22540" name="Picture 12" descr="LM-Logo_schwarz ohne Schrift">
            <a:extLst>
              <a:ext uri="{FF2B5EF4-FFF2-40B4-BE49-F238E27FC236}">
                <a16:creationId xmlns:a16="http://schemas.microsoft.com/office/drawing/2014/main" id="{84058E25-38FE-49B5-8F94-8B03ED8D9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"/>
          <a:stretch>
            <a:fillRect/>
          </a:stretch>
        </p:blipFill>
        <p:spPr bwMode="auto">
          <a:xfrm>
            <a:off x="7010400" y="0"/>
            <a:ext cx="1820863" cy="1066800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Line 13">
            <a:extLst>
              <a:ext uri="{FF2B5EF4-FFF2-40B4-BE49-F238E27FC236}">
                <a16:creationId xmlns:a16="http://schemas.microsoft.com/office/drawing/2014/main" id="{4160E728-FF46-46E3-AC30-4248159B2E8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8991600" cy="0"/>
          </a:xfrm>
          <a:prstGeom prst="line">
            <a:avLst/>
          </a:prstGeom>
          <a:noFill/>
          <a:ln w="412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 animBg="1" autoUpdateAnimBg="0"/>
      <p:bldP spid="117766" grpId="0" animBg="1" autoUpdateAnimBg="0"/>
      <p:bldP spid="117767" grpId="0" animBg="1" autoUpdateAnimBg="0"/>
      <p:bldP spid="117768" grpId="0" animBg="1" autoUpdateAnimBg="0"/>
      <p:bldP spid="117769" grpId="0" animBg="1" autoUpdateAnimBg="0"/>
      <p:bldP spid="11777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78CBFB8-931E-4A9F-A530-703FB8303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0"/>
            <a:ext cx="838200" cy="6858000"/>
          </a:xfrm>
          <a:prstGeom prst="rect">
            <a:avLst/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115715" name="Text Box 3">
            <a:extLst>
              <a:ext uri="{FF2B5EF4-FFF2-40B4-BE49-F238E27FC236}">
                <a16:creationId xmlns:a16="http://schemas.microsoft.com/office/drawing/2014/main" id="{CCBDDEC0-FECA-48BF-A81C-31EFA3017A3E}"/>
              </a:ext>
            </a:extLst>
          </p:cNvPr>
          <p:cNvSpPr txBox="1">
            <a:spLocks noChangeArrowheads="1"/>
          </p:cNvSpPr>
          <p:nvPr/>
        </p:nvSpPr>
        <p:spPr bwMode="auto">
          <a:xfrm rot="-10800000">
            <a:off x="150813" y="992188"/>
            <a:ext cx="5048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>
                <a:solidFill>
                  <a:schemeClr val="bg1"/>
                </a:solidFill>
                <a:latin typeface="Arial" charset="0"/>
              </a:rPr>
              <a:t>              </a:t>
            </a:r>
            <a:r>
              <a:rPr lang="de-DE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Lise-Meitner-Gymnasium Willich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50293094-C577-4242-8EEA-D51D77640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0"/>
            <a:ext cx="24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91DDDB"/>
              </a:solidFill>
              <a:latin typeface="Mistral" panose="03090702030407020403" pitchFamily="66" charset="0"/>
            </a:endParaRPr>
          </a:p>
        </p:txBody>
      </p:sp>
      <p:sp>
        <p:nvSpPr>
          <p:cNvPr id="115717" name="Rectangle 5">
            <a:extLst>
              <a:ext uri="{FF2B5EF4-FFF2-40B4-BE49-F238E27FC236}">
                <a16:creationId xmlns:a16="http://schemas.microsoft.com/office/drawing/2014/main" id="{E86A1FFE-0596-450D-BF2F-2FFB36118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492375"/>
            <a:ext cx="45720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de-DE" sz="2400" b="1">
                <a:latin typeface="AvantGarde Md BT" pitchFamily="34" charset="0"/>
              </a:rPr>
              <a:t> </a:t>
            </a:r>
            <a:r>
              <a:rPr lang="en-US" altLang="de-DE" sz="2400" b="1">
                <a:latin typeface="Arial" panose="020B0604020202020204" pitchFamily="34" charset="0"/>
              </a:rPr>
              <a:t>Freiarbeit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de-DE" sz="2400" b="1">
                <a:latin typeface="Arial" panose="020B0604020202020204" pitchFamily="34" charset="0"/>
              </a:rPr>
              <a:t> Projektarbeit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de-DE" sz="2400" b="1">
                <a:latin typeface="Arial" panose="020B0604020202020204" pitchFamily="34" charset="0"/>
              </a:rPr>
              <a:t> Lernen lernen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de-DE" sz="2400" b="1">
                <a:latin typeface="Arial" panose="020B0604020202020204" pitchFamily="34" charset="0"/>
              </a:rPr>
              <a:t> Digitales Lernen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de-DE" sz="2400" b="1">
                <a:latin typeface="Arial" panose="020B0604020202020204" pitchFamily="34" charset="0"/>
              </a:rPr>
              <a:t> Medienkompetenz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AACF02A8-3F63-4BD8-BA09-2A4BDD547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88913"/>
            <a:ext cx="35671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latin typeface="Arial" panose="020B0604020202020204" pitchFamily="34" charset="0"/>
              </a:rPr>
              <a:t>Unser Schulprofil</a:t>
            </a:r>
            <a:endParaRPr lang="de-DE" altLang="de-DE" b="1">
              <a:latin typeface="Arial" panose="020B0604020202020204" pitchFamily="34" charset="0"/>
            </a:endParaRPr>
          </a:p>
        </p:txBody>
      </p:sp>
      <p:pic>
        <p:nvPicPr>
          <p:cNvPr id="24583" name="Picture 8" descr="LM-Logo_schwarz ohne Schrift">
            <a:extLst>
              <a:ext uri="{FF2B5EF4-FFF2-40B4-BE49-F238E27FC236}">
                <a16:creationId xmlns:a16="http://schemas.microsoft.com/office/drawing/2014/main" id="{A9313FEF-7561-406B-905B-ADFFFFD52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"/>
          <a:stretch>
            <a:fillRect/>
          </a:stretch>
        </p:blipFill>
        <p:spPr bwMode="auto">
          <a:xfrm>
            <a:off x="7010400" y="0"/>
            <a:ext cx="1820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Line 9">
            <a:extLst>
              <a:ext uri="{FF2B5EF4-FFF2-40B4-BE49-F238E27FC236}">
                <a16:creationId xmlns:a16="http://schemas.microsoft.com/office/drawing/2014/main" id="{65B67BCF-08D3-48C7-9173-46B7535CF95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8991600" cy="0"/>
          </a:xfrm>
          <a:prstGeom prst="line">
            <a:avLst/>
          </a:prstGeom>
          <a:noFill/>
          <a:ln w="412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Oval 10">
            <a:extLst>
              <a:ext uri="{FF2B5EF4-FFF2-40B4-BE49-F238E27FC236}">
                <a16:creationId xmlns:a16="http://schemas.microsoft.com/office/drawing/2014/main" id="{B750513C-94B2-4AB3-8826-2EA391AE3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5075" y="765175"/>
            <a:ext cx="2546350" cy="1066800"/>
          </a:xfrm>
          <a:prstGeom prst="ellipse">
            <a:avLst/>
          </a:prstGeom>
          <a:solidFill>
            <a:srgbClr val="FFFF9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de-DE" sz="2000">
                <a:latin typeface="Arial" panose="020B0604020202020204" pitchFamily="34" charset="0"/>
              </a:rPr>
              <a:t>lebenslanges/digitales Lernen</a:t>
            </a:r>
          </a:p>
        </p:txBody>
      </p:sp>
      <p:pic>
        <p:nvPicPr>
          <p:cNvPr id="24586" name="Picture 11" descr="Foto Freiarbeit">
            <a:extLst>
              <a:ext uri="{FF2B5EF4-FFF2-40B4-BE49-F238E27FC236}">
                <a16:creationId xmlns:a16="http://schemas.microsoft.com/office/drawing/2014/main" id="{F1BD323D-A718-479D-A36B-3576E2934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814513"/>
            <a:ext cx="2946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Grafik 1">
            <a:extLst>
              <a:ext uri="{FF2B5EF4-FFF2-40B4-BE49-F238E27FC236}">
                <a16:creationId xmlns:a16="http://schemas.microsoft.com/office/drawing/2014/main" id="{5D8B4B99-0E1F-4097-9952-BFB3DAAB1A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768725"/>
            <a:ext cx="3602038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7720FF7-F1FC-4CAA-983A-F8E6605FC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0"/>
            <a:ext cx="838200" cy="6858000"/>
          </a:xfrm>
          <a:prstGeom prst="rect">
            <a:avLst/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119811" name="Text Box 3">
            <a:extLst>
              <a:ext uri="{FF2B5EF4-FFF2-40B4-BE49-F238E27FC236}">
                <a16:creationId xmlns:a16="http://schemas.microsoft.com/office/drawing/2014/main" id="{37317454-9BD0-4C61-8A2B-1E9123E71033}"/>
              </a:ext>
            </a:extLst>
          </p:cNvPr>
          <p:cNvSpPr txBox="1">
            <a:spLocks noChangeArrowheads="1"/>
          </p:cNvSpPr>
          <p:nvPr/>
        </p:nvSpPr>
        <p:spPr bwMode="auto">
          <a:xfrm rot="-10800000">
            <a:off x="150813" y="992188"/>
            <a:ext cx="5048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>
                <a:solidFill>
                  <a:schemeClr val="bg1"/>
                </a:solidFill>
                <a:latin typeface="Arial" charset="0"/>
              </a:rPr>
              <a:t>              </a:t>
            </a:r>
            <a:r>
              <a:rPr lang="de-DE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Lise-Meitner-Gymnasium Willich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1BC9E09A-86F3-498D-95C3-6B509B79E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0"/>
            <a:ext cx="24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91DDDB"/>
              </a:solidFill>
              <a:latin typeface="Mistral" panose="03090702030407020403" pitchFamily="66" charset="0"/>
            </a:endParaRPr>
          </a:p>
        </p:txBody>
      </p:sp>
      <p:sp>
        <p:nvSpPr>
          <p:cNvPr id="119813" name="Text Box 5">
            <a:extLst>
              <a:ext uri="{FF2B5EF4-FFF2-40B4-BE49-F238E27FC236}">
                <a16:creationId xmlns:a16="http://schemas.microsoft.com/office/drawing/2014/main" id="{DF2E00BF-092B-4BC2-9B22-D5F96A17D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916113"/>
            <a:ext cx="4321175" cy="49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95263" indent="-195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2000" b="1" u="sng">
                <a:latin typeface="Arial" panose="020B0604020202020204" pitchFamily="34" charset="0"/>
              </a:rPr>
              <a:t>Gezielte Förderung</a:t>
            </a:r>
            <a:r>
              <a:rPr lang="en-US" altLang="de-DE" sz="2000" b="1">
                <a:latin typeface="Arial" panose="020B0604020202020204" pitchFamily="34" charset="0"/>
              </a:rPr>
              <a:t>: Rechtschreibung Förderunterricht</a:t>
            </a:r>
          </a:p>
          <a:p>
            <a:pPr>
              <a:spcBef>
                <a:spcPct val="100000"/>
              </a:spcBef>
            </a:pPr>
            <a:r>
              <a:rPr lang="en-US" altLang="de-DE" sz="2000" b="1">
                <a:latin typeface="Arial" panose="020B0604020202020204" pitchFamily="34" charset="0"/>
              </a:rPr>
              <a:t>Freiarbeit und Projektarbeit</a:t>
            </a:r>
          </a:p>
          <a:p>
            <a:pPr>
              <a:spcBef>
                <a:spcPct val="100000"/>
              </a:spcBef>
            </a:pPr>
            <a:r>
              <a:rPr lang="en-US" altLang="de-DE" sz="2000" b="1">
                <a:latin typeface="Arial" panose="020B0604020202020204" pitchFamily="34" charset="0"/>
              </a:rPr>
              <a:t>Wettbewerbe</a:t>
            </a:r>
          </a:p>
          <a:p>
            <a:pPr>
              <a:spcBef>
                <a:spcPct val="100000"/>
              </a:spcBef>
            </a:pPr>
            <a:r>
              <a:rPr lang="en-US" altLang="de-DE" sz="2000" b="1">
                <a:latin typeface="Arial" panose="020B0604020202020204" pitchFamily="34" charset="0"/>
              </a:rPr>
              <a:t>Schüler helfen Schülern</a:t>
            </a:r>
          </a:p>
          <a:p>
            <a:pPr>
              <a:spcBef>
                <a:spcPct val="100000"/>
              </a:spcBef>
            </a:pPr>
            <a:r>
              <a:rPr lang="en-US" altLang="de-DE" sz="2000" b="1">
                <a:latin typeface="Arial" panose="020B0604020202020204" pitchFamily="34" charset="0"/>
              </a:rPr>
              <a:t>Begabtenförderung</a:t>
            </a:r>
          </a:p>
          <a:p>
            <a:pPr>
              <a:spcBef>
                <a:spcPct val="100000"/>
              </a:spcBef>
            </a:pPr>
            <a:r>
              <a:rPr lang="en-US" altLang="de-DE" sz="2000" b="1">
                <a:latin typeface="Arial" panose="020B0604020202020204" pitchFamily="34" charset="0"/>
              </a:rPr>
              <a:t>Arbeitsgemeinschaften</a:t>
            </a:r>
            <a:endParaRPr lang="en-US" altLang="de-DE" sz="20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de-DE" sz="2400">
              <a:latin typeface="AvantGarde Md BT" pitchFamily="34" charset="0"/>
            </a:endParaRPr>
          </a:p>
          <a:p>
            <a:pPr>
              <a:spcBef>
                <a:spcPct val="50000"/>
              </a:spcBef>
            </a:pPr>
            <a:endParaRPr lang="en-US" altLang="de-DE" sz="2400">
              <a:latin typeface="AvantGarde Md BT" pitchFamily="34" charset="0"/>
            </a:endParaRPr>
          </a:p>
          <a:p>
            <a:pPr>
              <a:spcBef>
                <a:spcPct val="50000"/>
              </a:spcBef>
            </a:pPr>
            <a:endParaRPr lang="en-US" altLang="de-DE">
              <a:latin typeface="AvantGarde Md BT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de-DE">
              <a:latin typeface="AvantGarde Md BT" pitchFamily="34" charset="0"/>
            </a:endParaRP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E4C3D88B-F6DB-4328-954B-FED2D8A42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88913"/>
            <a:ext cx="35671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latin typeface="Arial" panose="020B0604020202020204" pitchFamily="34" charset="0"/>
              </a:rPr>
              <a:t>Unser Schulprofil</a:t>
            </a:r>
            <a:endParaRPr lang="de-DE" altLang="de-DE" b="1">
              <a:latin typeface="Arial" panose="020B0604020202020204" pitchFamily="34" charset="0"/>
            </a:endParaRPr>
          </a:p>
        </p:txBody>
      </p:sp>
      <p:pic>
        <p:nvPicPr>
          <p:cNvPr id="26631" name="Picture 7" descr="Scannen">
            <a:extLst>
              <a:ext uri="{FF2B5EF4-FFF2-40B4-BE49-F238E27FC236}">
                <a16:creationId xmlns:a16="http://schemas.microsoft.com/office/drawing/2014/main" id="{1398B504-D8D4-4635-B2A8-98DCA0560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12875"/>
            <a:ext cx="40894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LM-Logo_schwarz ohne Schrift">
            <a:extLst>
              <a:ext uri="{FF2B5EF4-FFF2-40B4-BE49-F238E27FC236}">
                <a16:creationId xmlns:a16="http://schemas.microsoft.com/office/drawing/2014/main" id="{FD85921C-C20E-4A21-84A8-5378E0EF0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"/>
          <a:stretch>
            <a:fillRect/>
          </a:stretch>
        </p:blipFill>
        <p:spPr bwMode="auto">
          <a:xfrm>
            <a:off x="7010400" y="0"/>
            <a:ext cx="1820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Line 9">
            <a:extLst>
              <a:ext uri="{FF2B5EF4-FFF2-40B4-BE49-F238E27FC236}">
                <a16:creationId xmlns:a16="http://schemas.microsoft.com/office/drawing/2014/main" id="{9117F91E-9204-4825-A4DA-7ED3558A402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8991600" cy="0"/>
          </a:xfrm>
          <a:prstGeom prst="line">
            <a:avLst/>
          </a:prstGeom>
          <a:noFill/>
          <a:ln w="412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Oval 10">
            <a:extLst>
              <a:ext uri="{FF2B5EF4-FFF2-40B4-BE49-F238E27FC236}">
                <a16:creationId xmlns:a16="http://schemas.microsoft.com/office/drawing/2014/main" id="{E874F299-BF0B-4FE5-B380-93838FEA4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476250"/>
            <a:ext cx="2667000" cy="1295400"/>
          </a:xfrm>
          <a:prstGeom prst="ellipse">
            <a:avLst/>
          </a:prstGeom>
          <a:solidFill>
            <a:srgbClr val="FFFF9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de-DE" sz="2000">
                <a:latin typeface="Arial" panose="020B0604020202020204" pitchFamily="34" charset="0"/>
              </a:rPr>
              <a:t>individuelle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de-DE" sz="2000">
                <a:latin typeface="Arial" panose="020B0604020202020204" pitchFamily="34" charset="0"/>
              </a:rPr>
              <a:t> Förderung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99024DA-1B30-4877-9CCA-DF51A9DB6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0"/>
            <a:ext cx="838200" cy="6858000"/>
          </a:xfrm>
          <a:prstGeom prst="rect">
            <a:avLst/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194563" name="Text Box 3">
            <a:extLst>
              <a:ext uri="{FF2B5EF4-FFF2-40B4-BE49-F238E27FC236}">
                <a16:creationId xmlns:a16="http://schemas.microsoft.com/office/drawing/2014/main" id="{BC67462F-B941-4935-AC63-121839834111}"/>
              </a:ext>
            </a:extLst>
          </p:cNvPr>
          <p:cNvSpPr txBox="1">
            <a:spLocks noChangeArrowheads="1"/>
          </p:cNvSpPr>
          <p:nvPr/>
        </p:nvSpPr>
        <p:spPr bwMode="auto">
          <a:xfrm rot="-10800000">
            <a:off x="150813" y="992188"/>
            <a:ext cx="5048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>
                <a:solidFill>
                  <a:schemeClr val="bg1"/>
                </a:solidFill>
                <a:latin typeface="Arial" charset="0"/>
              </a:rPr>
              <a:t>              </a:t>
            </a:r>
            <a:r>
              <a:rPr lang="de-DE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Lise-Meitner-Gymnasium Willich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A01BD8B9-5064-47AB-845E-2F7D33024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0"/>
            <a:ext cx="24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91DDDB"/>
              </a:solidFill>
              <a:latin typeface="Mistral" panose="03090702030407020403" pitchFamily="66" charset="0"/>
            </a:endParaRP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5433E65C-F54F-4E2F-9017-8FF1A074A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88913"/>
            <a:ext cx="35671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latin typeface="Arial" panose="020B0604020202020204" pitchFamily="34" charset="0"/>
              </a:rPr>
              <a:t>Unser Schulprofil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194566" name="Text Box 6">
            <a:extLst>
              <a:ext uri="{FF2B5EF4-FFF2-40B4-BE49-F238E27FC236}">
                <a16:creationId xmlns:a16="http://schemas.microsoft.com/office/drawing/2014/main" id="{B1EAB0CC-633F-468F-8D1A-144C64C40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920619"/>
            <a:ext cx="3657600" cy="328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195263" indent="-195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94945" indent="-194945">
              <a:spcBef>
                <a:spcPct val="50000"/>
              </a:spcBef>
              <a:spcAft>
                <a:spcPct val="30000"/>
              </a:spcAft>
            </a:pPr>
            <a:r>
              <a:rPr lang="en-US" altLang="de-DE" sz="2400" b="1" u="sng" dirty="0" err="1">
                <a:latin typeface="Arial"/>
                <a:cs typeface="Arial"/>
              </a:rPr>
              <a:t>Schoolpeace</a:t>
            </a:r>
            <a:r>
              <a:rPr lang="en-US" altLang="de-DE" sz="2400" b="1" dirty="0">
                <a:latin typeface="Arial"/>
                <a:cs typeface="Arial"/>
              </a:rPr>
              <a:t>:</a:t>
            </a:r>
            <a:endParaRPr lang="de-DE" dirty="0">
              <a:latin typeface="Arial"/>
              <a:cs typeface="Arial"/>
            </a:endParaRPr>
          </a:p>
          <a:p>
            <a:pPr lvl="1">
              <a:spcBef>
                <a:spcPct val="30000"/>
              </a:spcBef>
              <a:buNone/>
            </a:pPr>
            <a:r>
              <a:rPr lang="en-US" altLang="de-DE" sz="2400" b="1" dirty="0">
                <a:latin typeface="Arial"/>
                <a:cs typeface="Arial"/>
              </a:rPr>
              <a:t> </a:t>
            </a:r>
            <a:r>
              <a:rPr lang="en-US" altLang="de-DE" sz="2400" b="1" dirty="0" err="1">
                <a:latin typeface="Arial"/>
                <a:cs typeface="Arial"/>
              </a:rPr>
              <a:t>Klassenpaten</a:t>
            </a:r>
            <a:endParaRPr lang="en-US" altLang="de-DE" sz="2400" b="1">
              <a:latin typeface="Arial"/>
              <a:cs typeface="Arial"/>
            </a:endParaRPr>
          </a:p>
          <a:p>
            <a:pPr lvl="1">
              <a:spcBef>
                <a:spcPct val="30000"/>
              </a:spcBef>
              <a:buNone/>
            </a:pPr>
            <a:r>
              <a:rPr lang="en-US" altLang="de-DE" sz="2400" b="1" dirty="0">
                <a:latin typeface="Arial"/>
                <a:cs typeface="Arial"/>
              </a:rPr>
              <a:t> </a:t>
            </a:r>
            <a:r>
              <a:rPr lang="en-US" altLang="de-DE" sz="2400" b="1" dirty="0" err="1">
                <a:latin typeface="Arial"/>
                <a:cs typeface="Arial"/>
              </a:rPr>
              <a:t>Streitschlichter</a:t>
            </a:r>
            <a:endParaRPr lang="en-US" altLang="de-DE" sz="2400" b="1">
              <a:latin typeface="Arial"/>
              <a:cs typeface="Arial"/>
            </a:endParaRPr>
          </a:p>
          <a:p>
            <a:pPr lvl="1">
              <a:spcBef>
                <a:spcPct val="30000"/>
              </a:spcBef>
              <a:buNone/>
            </a:pPr>
            <a:r>
              <a:rPr lang="en-US" altLang="de-DE" sz="2400" b="1" dirty="0">
                <a:latin typeface="Arial"/>
                <a:cs typeface="Arial"/>
              </a:rPr>
              <a:t> </a:t>
            </a:r>
            <a:r>
              <a:rPr lang="en-US" altLang="de-DE" sz="2400" b="1" dirty="0" err="1">
                <a:latin typeface="Arial"/>
                <a:cs typeface="Arial"/>
              </a:rPr>
              <a:t>Medienscouts</a:t>
            </a:r>
            <a:endParaRPr lang="en-US" altLang="de-DE" sz="2400" b="1">
              <a:latin typeface="Arial"/>
              <a:cs typeface="Arial"/>
            </a:endParaRPr>
          </a:p>
          <a:p>
            <a:pPr marL="194945" indent="-194945">
              <a:spcBef>
                <a:spcPct val="150000"/>
              </a:spcBef>
            </a:pPr>
            <a:r>
              <a:rPr lang="en-US" altLang="de-DE" sz="2400" b="1" dirty="0" err="1">
                <a:latin typeface="Arial"/>
                <a:cs typeface="Arial"/>
              </a:rPr>
              <a:t>Klassenrat</a:t>
            </a:r>
            <a:endParaRPr lang="en-US" altLang="de-DE" sz="2400" b="1">
              <a:latin typeface="Arial"/>
              <a:cs typeface="Arial"/>
            </a:endParaRPr>
          </a:p>
          <a:p>
            <a:pPr marL="194945" indent="-194945">
              <a:spcBef>
                <a:spcPct val="150000"/>
              </a:spcBef>
            </a:pPr>
            <a:r>
              <a:rPr lang="en-US" altLang="de-DE" sz="2400" b="1" dirty="0" err="1">
                <a:latin typeface="Arial"/>
                <a:cs typeface="Arial"/>
              </a:rPr>
              <a:t>Schulsanitätsdienst</a:t>
            </a:r>
            <a:endParaRPr lang="en-US" altLang="de-DE" sz="2400" b="1">
              <a:latin typeface="Arial"/>
              <a:cs typeface="Arial"/>
            </a:endParaRPr>
          </a:p>
          <a:p>
            <a:pPr marL="194945" indent="-194945">
              <a:spcBef>
                <a:spcPct val="150000"/>
              </a:spcBef>
            </a:pPr>
            <a:r>
              <a:rPr lang="en-US" altLang="de-DE" sz="2400" b="1" dirty="0" err="1">
                <a:latin typeface="Arial"/>
                <a:cs typeface="Arial"/>
              </a:rPr>
              <a:t>Schülerlotse</a:t>
            </a:r>
          </a:p>
          <a:p>
            <a:pPr marL="194945" indent="-194945">
              <a:spcBef>
                <a:spcPct val="50000"/>
              </a:spcBef>
              <a:buFontTx/>
              <a:buChar char="•"/>
            </a:pPr>
            <a:endParaRPr lang="en-US" altLang="de-DE">
              <a:latin typeface="AvantGarde Md BT" pitchFamily="34" charset="0"/>
            </a:endParaRPr>
          </a:p>
          <a:p>
            <a:pPr marL="194945" indent="-194945">
              <a:spcBef>
                <a:spcPct val="50000"/>
              </a:spcBef>
              <a:buNone/>
            </a:pPr>
            <a:endParaRPr lang="en-US" altLang="de-DE">
              <a:latin typeface="AvantGarde Md BT" pitchFamily="34" charset="0"/>
            </a:endParaRPr>
          </a:p>
        </p:txBody>
      </p:sp>
      <p:pic>
        <p:nvPicPr>
          <p:cNvPr id="28679" name="Picture 7" descr="LM-Logo_schwarz ohne Schrift">
            <a:extLst>
              <a:ext uri="{FF2B5EF4-FFF2-40B4-BE49-F238E27FC236}">
                <a16:creationId xmlns:a16="http://schemas.microsoft.com/office/drawing/2014/main" id="{08A9D496-35D5-4202-977A-982CC5930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"/>
          <a:stretch>
            <a:fillRect/>
          </a:stretch>
        </p:blipFill>
        <p:spPr bwMode="auto">
          <a:xfrm>
            <a:off x="7010400" y="0"/>
            <a:ext cx="1820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Line 8">
            <a:extLst>
              <a:ext uri="{FF2B5EF4-FFF2-40B4-BE49-F238E27FC236}">
                <a16:creationId xmlns:a16="http://schemas.microsoft.com/office/drawing/2014/main" id="{E39BB8EE-1EB3-44D8-8B45-09B812D4913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8991600" cy="0"/>
          </a:xfrm>
          <a:prstGeom prst="line">
            <a:avLst/>
          </a:prstGeom>
          <a:noFill/>
          <a:ln w="412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Oval 9">
            <a:extLst>
              <a:ext uri="{FF2B5EF4-FFF2-40B4-BE49-F238E27FC236}">
                <a16:creationId xmlns:a16="http://schemas.microsoft.com/office/drawing/2014/main" id="{B089451E-A517-4013-97A1-AE381673E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609600"/>
            <a:ext cx="2362200" cy="1066800"/>
          </a:xfrm>
          <a:prstGeom prst="ellipse">
            <a:avLst/>
          </a:prstGeom>
          <a:solidFill>
            <a:srgbClr val="FFFF9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de-DE" sz="2000">
                <a:latin typeface="Arial" panose="020B0604020202020204" pitchFamily="34" charset="0"/>
              </a:rPr>
              <a:t>soziales Miteinander</a:t>
            </a:r>
          </a:p>
        </p:txBody>
      </p:sp>
      <p:pic>
        <p:nvPicPr>
          <p:cNvPr id="28682" name="Grafik 1">
            <a:extLst>
              <a:ext uri="{FF2B5EF4-FFF2-40B4-BE49-F238E27FC236}">
                <a16:creationId xmlns:a16="http://schemas.microsoft.com/office/drawing/2014/main" id="{72363FE2-46AD-47B1-A495-9E0797C093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133600"/>
            <a:ext cx="5053013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Textfeld 2">
            <a:extLst>
              <a:ext uri="{FF2B5EF4-FFF2-40B4-BE49-F238E27FC236}">
                <a16:creationId xmlns:a16="http://schemas.microsoft.com/office/drawing/2014/main" id="{43B79E7C-231A-49F1-B14E-C2157C020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5197475"/>
            <a:ext cx="35068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 b="1" dirty="0">
                <a:latin typeface="AvantGarde Md BT"/>
              </a:rPr>
              <a:t>Die Streitschlichtung bei der Arbeit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6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24F84C-3ADD-485B-BF9E-CB2037CA5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0"/>
            <a:ext cx="838200" cy="6858000"/>
          </a:xfrm>
          <a:prstGeom prst="rect">
            <a:avLst/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194563" name="Text Box 3">
            <a:extLst>
              <a:ext uri="{FF2B5EF4-FFF2-40B4-BE49-F238E27FC236}">
                <a16:creationId xmlns:a16="http://schemas.microsoft.com/office/drawing/2014/main" id="{510258CA-F687-4221-8306-C61CC92B09D6}"/>
              </a:ext>
            </a:extLst>
          </p:cNvPr>
          <p:cNvSpPr txBox="1">
            <a:spLocks noChangeArrowheads="1"/>
          </p:cNvSpPr>
          <p:nvPr/>
        </p:nvSpPr>
        <p:spPr bwMode="auto">
          <a:xfrm rot="-10800000">
            <a:off x="150813" y="992188"/>
            <a:ext cx="5048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>
                <a:solidFill>
                  <a:schemeClr val="bg1"/>
                </a:solidFill>
                <a:latin typeface="Arial" charset="0"/>
              </a:rPr>
              <a:t>              </a:t>
            </a:r>
            <a:r>
              <a:rPr lang="de-DE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Lise-Meitner-Gymnasium Willich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3D4B879D-5172-4BDF-9665-CDF3AA42D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0"/>
            <a:ext cx="24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91DDDB"/>
              </a:solidFill>
              <a:latin typeface="Mistral" panose="03090702030407020403" pitchFamily="66" charset="0"/>
            </a:endParaRP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AD5FD1D6-3F74-419F-AF01-BD3D8119D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88913"/>
            <a:ext cx="35671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latin typeface="Arial" panose="020B0604020202020204" pitchFamily="34" charset="0"/>
              </a:rPr>
              <a:t>Unser Schulprofil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194566" name="Text Box 6">
            <a:extLst>
              <a:ext uri="{FF2B5EF4-FFF2-40B4-BE49-F238E27FC236}">
                <a16:creationId xmlns:a16="http://schemas.microsoft.com/office/drawing/2014/main" id="{0E0FF042-299E-4657-B889-86BCB3D6B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1812925"/>
            <a:ext cx="36576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95263" indent="-195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30000"/>
              </a:spcAft>
            </a:pPr>
            <a:r>
              <a:rPr lang="en-US" altLang="de-DE" sz="2400" b="1" u="sng">
                <a:latin typeface="Arial" panose="020B0604020202020204" pitchFamily="34" charset="0"/>
              </a:rPr>
              <a:t>Beratung bei</a:t>
            </a:r>
            <a:r>
              <a:rPr lang="en-US" altLang="de-DE" sz="2400" b="1">
                <a:latin typeface="Arial" panose="020B0604020202020204" pitchFamily="34" charset="0"/>
              </a:rPr>
              <a:t>:</a:t>
            </a:r>
          </a:p>
          <a:p>
            <a:pPr lvl="1">
              <a:spcBef>
                <a:spcPct val="30000"/>
              </a:spcBef>
              <a:buFontTx/>
              <a:buNone/>
            </a:pPr>
            <a:r>
              <a:rPr lang="en-US" altLang="de-DE" sz="2100" b="1">
                <a:latin typeface="Arial" panose="020B0604020202020204" pitchFamily="34" charset="0"/>
              </a:rPr>
              <a:t>Leistungsproblemen</a:t>
            </a:r>
          </a:p>
          <a:p>
            <a:pPr lvl="1">
              <a:spcBef>
                <a:spcPct val="30000"/>
              </a:spcBef>
              <a:buFontTx/>
              <a:buNone/>
            </a:pPr>
            <a:r>
              <a:rPr lang="en-US" altLang="de-DE" sz="2100" b="1">
                <a:latin typeface="Arial" panose="020B0604020202020204" pitchFamily="34" charset="0"/>
              </a:rPr>
              <a:t>Problemen im Schulalltag</a:t>
            </a:r>
          </a:p>
          <a:p>
            <a:pPr lvl="1">
              <a:spcBef>
                <a:spcPct val="30000"/>
              </a:spcBef>
              <a:buFontTx/>
              <a:buNone/>
            </a:pPr>
            <a:r>
              <a:rPr lang="en-US" altLang="de-DE" sz="2100" b="1">
                <a:latin typeface="Arial" panose="020B0604020202020204" pitchFamily="34" charset="0"/>
              </a:rPr>
              <a:t>psycho-sozialen Problemen</a:t>
            </a:r>
          </a:p>
          <a:p>
            <a:pPr lvl="1">
              <a:spcBef>
                <a:spcPct val="30000"/>
              </a:spcBef>
              <a:buFontTx/>
              <a:buNone/>
            </a:pPr>
            <a:endParaRPr lang="en-US" altLang="de-DE" sz="21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de-DE" sz="2400" b="1">
                <a:latin typeface="Arial" panose="020B0604020202020204" pitchFamily="34" charset="0"/>
              </a:rPr>
              <a:t>Schulsozialarbeit</a:t>
            </a:r>
          </a:p>
          <a:p>
            <a:pPr>
              <a:spcBef>
                <a:spcPct val="0"/>
              </a:spcBef>
            </a:pPr>
            <a:r>
              <a:rPr lang="en-US" altLang="de-DE" sz="2400" b="1">
                <a:latin typeface="Arial" panose="020B0604020202020204" pitchFamily="34" charset="0"/>
              </a:rPr>
              <a:t>Schulpsycho-</a:t>
            </a:r>
            <a:br>
              <a:rPr lang="en-US" altLang="de-DE" sz="2400" b="1">
                <a:latin typeface="Arial" panose="020B0604020202020204" pitchFamily="34" charset="0"/>
              </a:rPr>
            </a:br>
            <a:r>
              <a:rPr lang="en-US" altLang="de-DE" sz="2400" b="1">
                <a:latin typeface="Arial" panose="020B0604020202020204" pitchFamily="34" charset="0"/>
              </a:rPr>
              <a:t>logischer Dienst</a:t>
            </a:r>
          </a:p>
          <a:p>
            <a:pPr>
              <a:spcBef>
                <a:spcPct val="0"/>
              </a:spcBef>
            </a:pPr>
            <a:r>
              <a:rPr lang="en-US" altLang="de-DE" sz="2400" b="1">
                <a:latin typeface="Arial" panose="020B0604020202020204" pitchFamily="34" charset="0"/>
              </a:rPr>
              <a:t>Schulseelsorge</a:t>
            </a:r>
            <a:endParaRPr lang="en-US" altLang="de-DE">
              <a:latin typeface="AvantGarde Md BT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de-DE">
              <a:latin typeface="AvantGarde Md BT" pitchFamily="34" charset="0"/>
            </a:endParaRPr>
          </a:p>
        </p:txBody>
      </p:sp>
      <p:pic>
        <p:nvPicPr>
          <p:cNvPr id="30727" name="Picture 7" descr="LM-Logo_schwarz ohne Schrift">
            <a:extLst>
              <a:ext uri="{FF2B5EF4-FFF2-40B4-BE49-F238E27FC236}">
                <a16:creationId xmlns:a16="http://schemas.microsoft.com/office/drawing/2014/main" id="{E919D785-5A95-40F5-A768-E71D4D2F1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"/>
          <a:stretch>
            <a:fillRect/>
          </a:stretch>
        </p:blipFill>
        <p:spPr bwMode="auto">
          <a:xfrm>
            <a:off x="7010400" y="0"/>
            <a:ext cx="1820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Line 8">
            <a:extLst>
              <a:ext uri="{FF2B5EF4-FFF2-40B4-BE49-F238E27FC236}">
                <a16:creationId xmlns:a16="http://schemas.microsoft.com/office/drawing/2014/main" id="{F3C438CF-EADA-46A9-9311-70904B67778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8991600" cy="0"/>
          </a:xfrm>
          <a:prstGeom prst="line">
            <a:avLst/>
          </a:prstGeom>
          <a:noFill/>
          <a:ln w="412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Oval 9">
            <a:extLst>
              <a:ext uri="{FF2B5EF4-FFF2-40B4-BE49-F238E27FC236}">
                <a16:creationId xmlns:a16="http://schemas.microsoft.com/office/drawing/2014/main" id="{B918F6A3-D94C-45BA-A050-4451C3564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609600"/>
            <a:ext cx="2362200" cy="1066800"/>
          </a:xfrm>
          <a:prstGeom prst="ellipse">
            <a:avLst/>
          </a:prstGeom>
          <a:solidFill>
            <a:srgbClr val="FFFF9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de-DE" sz="2000">
                <a:latin typeface="Arial" panose="020B0604020202020204" pitchFamily="34" charset="0"/>
              </a:rPr>
              <a:t>soziales Miteinander</a:t>
            </a:r>
          </a:p>
        </p:txBody>
      </p:sp>
      <p:sp>
        <p:nvSpPr>
          <p:cNvPr id="30730" name="Textfeld 2">
            <a:extLst>
              <a:ext uri="{FF2B5EF4-FFF2-40B4-BE49-F238E27FC236}">
                <a16:creationId xmlns:a16="http://schemas.microsoft.com/office/drawing/2014/main" id="{4F4352D4-7F41-4BAE-89B8-FB255658D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047" y="5090147"/>
            <a:ext cx="4345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1600" b="1" dirty="0">
                <a:latin typeface="AvantGarde Md BT"/>
              </a:rPr>
              <a:t>Unser Beratungsteam - Hilfe in allen Lebenslagen</a:t>
            </a:r>
          </a:p>
        </p:txBody>
      </p:sp>
      <p:pic>
        <p:nvPicPr>
          <p:cNvPr id="30731" name="Grafik 1">
            <a:extLst>
              <a:ext uri="{FF2B5EF4-FFF2-40B4-BE49-F238E27FC236}">
                <a16:creationId xmlns:a16="http://schemas.microsoft.com/office/drawing/2014/main" id="{23EDB38B-885E-42AA-85F0-699D80AF5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1668463"/>
            <a:ext cx="4830762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6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D7C313B-3762-4D23-B59D-F15A07974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0"/>
            <a:ext cx="838200" cy="6858000"/>
          </a:xfrm>
          <a:prstGeom prst="rect">
            <a:avLst/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121859" name="Text Box 3">
            <a:extLst>
              <a:ext uri="{FF2B5EF4-FFF2-40B4-BE49-F238E27FC236}">
                <a16:creationId xmlns:a16="http://schemas.microsoft.com/office/drawing/2014/main" id="{A596E3A7-B508-4003-BF3C-C66BCE335970}"/>
              </a:ext>
            </a:extLst>
          </p:cNvPr>
          <p:cNvSpPr txBox="1">
            <a:spLocks noChangeArrowheads="1"/>
          </p:cNvSpPr>
          <p:nvPr/>
        </p:nvSpPr>
        <p:spPr bwMode="auto">
          <a:xfrm rot="-10800000">
            <a:off x="150813" y="992188"/>
            <a:ext cx="5048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>
                <a:solidFill>
                  <a:schemeClr val="bg1"/>
                </a:solidFill>
                <a:latin typeface="Arial" charset="0"/>
              </a:rPr>
              <a:t>              </a:t>
            </a:r>
            <a:r>
              <a:rPr lang="de-DE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Lise-Meitner-Gymnasium Willich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4B6D6BF3-CE95-41C8-85EC-BC18AF9B0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0"/>
            <a:ext cx="24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91DDDB"/>
              </a:solidFill>
              <a:latin typeface="Mistral" panose="03090702030407020403" pitchFamily="66" charset="0"/>
            </a:endParaRPr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5F7D1CFD-F2EC-4AE6-BF30-2A25B688F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88913"/>
            <a:ext cx="35671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latin typeface="Arial" panose="020B0604020202020204" pitchFamily="34" charset="0"/>
              </a:rPr>
              <a:t>Unser Schulprofil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121862" name="Text Box 6">
            <a:extLst>
              <a:ext uri="{FF2B5EF4-FFF2-40B4-BE49-F238E27FC236}">
                <a16:creationId xmlns:a16="http://schemas.microsoft.com/office/drawing/2014/main" id="{64B38FEF-3670-4094-85BB-E578EED37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773238"/>
            <a:ext cx="4114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95263" indent="-195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120000"/>
              </a:spcAft>
            </a:pPr>
            <a:r>
              <a:rPr lang="en-US" altLang="de-DE" sz="2400" b="1">
                <a:latin typeface="Arial" panose="020B0604020202020204" pitchFamily="34" charset="0"/>
              </a:rPr>
              <a:t>Auslandskontakte</a:t>
            </a:r>
          </a:p>
          <a:p>
            <a:pPr>
              <a:spcBef>
                <a:spcPct val="50000"/>
              </a:spcBef>
              <a:spcAft>
                <a:spcPct val="120000"/>
              </a:spcAft>
            </a:pPr>
            <a:r>
              <a:rPr lang="en-US" altLang="de-DE" sz="2400" b="1">
                <a:latin typeface="Arial" panose="020B0604020202020204" pitchFamily="34" charset="0"/>
              </a:rPr>
              <a:t>Junior-Projekt</a:t>
            </a:r>
          </a:p>
          <a:p>
            <a:pPr>
              <a:spcBef>
                <a:spcPct val="50000"/>
              </a:spcBef>
              <a:spcAft>
                <a:spcPct val="120000"/>
              </a:spcAft>
            </a:pPr>
            <a:r>
              <a:rPr lang="en-US" altLang="de-DE" sz="2400" b="1">
                <a:latin typeface="Arial" panose="020B0604020202020204" pitchFamily="34" charset="0"/>
              </a:rPr>
              <a:t>Jugend forscht</a:t>
            </a:r>
          </a:p>
          <a:p>
            <a:pPr>
              <a:spcBef>
                <a:spcPct val="50000"/>
              </a:spcBef>
              <a:spcAft>
                <a:spcPct val="120000"/>
              </a:spcAft>
            </a:pPr>
            <a:r>
              <a:rPr lang="en-US" altLang="de-DE" sz="2400" b="1">
                <a:latin typeface="Arial" panose="020B0604020202020204" pitchFamily="34" charset="0"/>
              </a:rPr>
              <a:t>SoKo-Projekt</a:t>
            </a:r>
          </a:p>
          <a:p>
            <a:pPr>
              <a:spcBef>
                <a:spcPct val="50000"/>
              </a:spcBef>
              <a:spcAft>
                <a:spcPct val="120000"/>
              </a:spcAft>
            </a:pPr>
            <a:r>
              <a:rPr lang="en-US" altLang="de-DE" sz="2400" b="1">
                <a:latin typeface="Arial" panose="020B0604020202020204" pitchFamily="34" charset="0"/>
              </a:rPr>
              <a:t>außerschulische Kooperationspartner</a:t>
            </a:r>
            <a:r>
              <a:rPr lang="en-US" altLang="de-DE" sz="2400" b="1">
                <a:latin typeface="AvantGarde Md BT" pitchFamily="34" charset="0"/>
              </a:rPr>
              <a:t> </a:t>
            </a:r>
            <a:endParaRPr lang="en-US" altLang="de-DE" b="1">
              <a:latin typeface="AvantGarde Md BT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de-DE" b="1">
              <a:latin typeface="AvantGarde Md BT" pitchFamily="34" charset="0"/>
            </a:endParaRPr>
          </a:p>
        </p:txBody>
      </p:sp>
      <p:pic>
        <p:nvPicPr>
          <p:cNvPr id="32775" name="Picture 7" descr="LM-Logo_schwarz ohne Schrift">
            <a:extLst>
              <a:ext uri="{FF2B5EF4-FFF2-40B4-BE49-F238E27FC236}">
                <a16:creationId xmlns:a16="http://schemas.microsoft.com/office/drawing/2014/main" id="{C7A3EAFA-B40C-4479-B6CD-07AA6B4D4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"/>
          <a:stretch>
            <a:fillRect/>
          </a:stretch>
        </p:blipFill>
        <p:spPr bwMode="auto">
          <a:xfrm>
            <a:off x="7010400" y="0"/>
            <a:ext cx="1820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Line 8">
            <a:extLst>
              <a:ext uri="{FF2B5EF4-FFF2-40B4-BE49-F238E27FC236}">
                <a16:creationId xmlns:a16="http://schemas.microsoft.com/office/drawing/2014/main" id="{CD5C0715-58FB-4977-8947-D60911867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8991600" cy="0"/>
          </a:xfrm>
          <a:prstGeom prst="line">
            <a:avLst/>
          </a:prstGeom>
          <a:noFill/>
          <a:ln w="412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Oval 10">
            <a:extLst>
              <a:ext uri="{FF2B5EF4-FFF2-40B4-BE49-F238E27FC236}">
                <a16:creationId xmlns:a16="http://schemas.microsoft.com/office/drawing/2014/main" id="{14474CA9-9D26-4A7A-880E-868E614EA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549275"/>
            <a:ext cx="2362200" cy="1066800"/>
          </a:xfrm>
          <a:prstGeom prst="ellipse">
            <a:avLst/>
          </a:prstGeom>
          <a:solidFill>
            <a:srgbClr val="FFFF9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de-DE" sz="2000">
                <a:latin typeface="Arial" panose="020B0604020202020204" pitchFamily="34" charset="0"/>
              </a:rPr>
              <a:t>Öffnen von Schule</a:t>
            </a:r>
          </a:p>
        </p:txBody>
      </p:sp>
      <p:pic>
        <p:nvPicPr>
          <p:cNvPr id="32778" name="Picture 14" descr="south bend_klein001">
            <a:extLst>
              <a:ext uri="{FF2B5EF4-FFF2-40B4-BE49-F238E27FC236}">
                <a16:creationId xmlns:a16="http://schemas.microsoft.com/office/drawing/2014/main" id="{F623E8C4-CAA8-46F1-BC37-162561E90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r="3683" b="4123"/>
          <a:stretch>
            <a:fillRect/>
          </a:stretch>
        </p:blipFill>
        <p:spPr bwMode="auto">
          <a:xfrm>
            <a:off x="1042988" y="1700213"/>
            <a:ext cx="4033837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1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8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18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2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9009B25-3671-4BCE-A91C-528C37559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0"/>
            <a:ext cx="838200" cy="6858000"/>
          </a:xfrm>
          <a:prstGeom prst="rect">
            <a:avLst/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122883" name="Text Box 3">
            <a:extLst>
              <a:ext uri="{FF2B5EF4-FFF2-40B4-BE49-F238E27FC236}">
                <a16:creationId xmlns:a16="http://schemas.microsoft.com/office/drawing/2014/main" id="{6C914DCC-9357-43AE-8E03-48BFA3896CD3}"/>
              </a:ext>
            </a:extLst>
          </p:cNvPr>
          <p:cNvSpPr txBox="1">
            <a:spLocks noChangeArrowheads="1"/>
          </p:cNvSpPr>
          <p:nvPr/>
        </p:nvSpPr>
        <p:spPr bwMode="auto">
          <a:xfrm rot="-10800000">
            <a:off x="150813" y="992188"/>
            <a:ext cx="5048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>
                <a:solidFill>
                  <a:schemeClr val="bg1"/>
                </a:solidFill>
                <a:latin typeface="Arial" charset="0"/>
              </a:rPr>
              <a:t>              </a:t>
            </a:r>
            <a:r>
              <a:rPr lang="de-DE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Lise-Meitner-Gymnasium Willich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CFD5D7D9-3498-4D76-ACD3-AF4FEBBF8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0"/>
            <a:ext cx="24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91DDDB"/>
              </a:solidFill>
              <a:latin typeface="Mistral" panose="03090702030407020403" pitchFamily="66" charset="0"/>
            </a:endParaRP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D10447CF-5E1F-41E0-BD8F-22B412CC0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88913"/>
            <a:ext cx="35671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latin typeface="Arial" panose="020B0604020202020204" pitchFamily="34" charset="0"/>
              </a:rPr>
              <a:t>Unser Schulprofil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122886" name="Text Box 6">
            <a:extLst>
              <a:ext uri="{FF2B5EF4-FFF2-40B4-BE49-F238E27FC236}">
                <a16:creationId xmlns:a16="http://schemas.microsoft.com/office/drawing/2014/main" id="{C9549D7C-67A2-4F4D-8AEE-C9166046F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1773238"/>
            <a:ext cx="3429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120000"/>
              </a:spcAft>
            </a:pPr>
            <a:r>
              <a:rPr lang="en-US" altLang="de-DE" sz="2400">
                <a:latin typeface="Arial" panose="020B0604020202020204" pitchFamily="34" charset="0"/>
              </a:rPr>
              <a:t> </a:t>
            </a:r>
            <a:r>
              <a:rPr lang="en-US" altLang="de-DE" sz="2400" b="1">
                <a:latin typeface="Arial" panose="020B0604020202020204" pitchFamily="34" charset="0"/>
              </a:rPr>
              <a:t>LMG - Konzert</a:t>
            </a:r>
          </a:p>
          <a:p>
            <a:pPr>
              <a:spcBef>
                <a:spcPct val="50000"/>
              </a:spcBef>
              <a:spcAft>
                <a:spcPct val="120000"/>
              </a:spcAft>
            </a:pPr>
            <a:r>
              <a:rPr lang="en-US" altLang="de-DE" sz="2400" b="1">
                <a:latin typeface="Arial" panose="020B0604020202020204" pitchFamily="34" charset="0"/>
              </a:rPr>
              <a:t> AGs</a:t>
            </a:r>
          </a:p>
          <a:p>
            <a:pPr>
              <a:spcBef>
                <a:spcPct val="50000"/>
              </a:spcBef>
              <a:spcAft>
                <a:spcPct val="120000"/>
              </a:spcAft>
            </a:pPr>
            <a:r>
              <a:rPr lang="en-US" altLang="de-DE" sz="2400" b="1">
                <a:latin typeface="Arial" panose="020B0604020202020204" pitchFamily="34" charset="0"/>
              </a:rPr>
              <a:t> Theaterwoche</a:t>
            </a:r>
          </a:p>
          <a:p>
            <a:pPr>
              <a:spcBef>
                <a:spcPct val="50000"/>
              </a:spcBef>
              <a:spcAft>
                <a:spcPct val="120000"/>
              </a:spcAft>
            </a:pPr>
            <a:r>
              <a:rPr lang="en-US" altLang="de-DE" sz="2400" b="1">
                <a:latin typeface="Arial" panose="020B0604020202020204" pitchFamily="34" charset="0"/>
              </a:rPr>
              <a:t> Veranstaltungen</a:t>
            </a:r>
          </a:p>
          <a:p>
            <a:pPr>
              <a:spcBef>
                <a:spcPct val="50000"/>
              </a:spcBef>
              <a:spcAft>
                <a:spcPct val="120000"/>
              </a:spcAft>
            </a:pPr>
            <a:r>
              <a:rPr lang="en-US" altLang="de-DE" sz="2400" b="1">
                <a:latin typeface="Arial" panose="020B0604020202020204" pitchFamily="34" charset="0"/>
              </a:rPr>
              <a:t> Exkursionen</a:t>
            </a:r>
          </a:p>
          <a:p>
            <a:pPr>
              <a:spcBef>
                <a:spcPct val="50000"/>
              </a:spcBef>
            </a:pPr>
            <a:endParaRPr lang="en-US" altLang="de-DE" sz="2400">
              <a:latin typeface="AvantGarde Md BT" pitchFamily="34" charset="0"/>
            </a:endParaRPr>
          </a:p>
          <a:p>
            <a:pPr>
              <a:spcBef>
                <a:spcPct val="50000"/>
              </a:spcBef>
            </a:pPr>
            <a:endParaRPr lang="en-US" altLang="de-DE">
              <a:latin typeface="AvantGarde Md BT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de-DE">
              <a:latin typeface="AvantGarde Md BT" pitchFamily="34" charset="0"/>
            </a:endParaRPr>
          </a:p>
        </p:txBody>
      </p:sp>
      <p:pic>
        <p:nvPicPr>
          <p:cNvPr id="34823" name="Picture 7" descr="LM-Logo_schwarz ohne Schrift">
            <a:extLst>
              <a:ext uri="{FF2B5EF4-FFF2-40B4-BE49-F238E27FC236}">
                <a16:creationId xmlns:a16="http://schemas.microsoft.com/office/drawing/2014/main" id="{AB74AD45-8B29-4B96-88E5-47909C551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"/>
          <a:stretch>
            <a:fillRect/>
          </a:stretch>
        </p:blipFill>
        <p:spPr bwMode="auto">
          <a:xfrm>
            <a:off x="7010400" y="0"/>
            <a:ext cx="1820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Line 8">
            <a:extLst>
              <a:ext uri="{FF2B5EF4-FFF2-40B4-BE49-F238E27FC236}">
                <a16:creationId xmlns:a16="http://schemas.microsoft.com/office/drawing/2014/main" id="{BEB65C76-E9F4-45C3-997C-604D97DF2DB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8991600" cy="0"/>
          </a:xfrm>
          <a:prstGeom prst="line">
            <a:avLst/>
          </a:prstGeom>
          <a:noFill/>
          <a:ln w="412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Oval 10">
            <a:extLst>
              <a:ext uri="{FF2B5EF4-FFF2-40B4-BE49-F238E27FC236}">
                <a16:creationId xmlns:a16="http://schemas.microsoft.com/office/drawing/2014/main" id="{C7000A02-A746-4692-B56F-FB7A37A99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33400"/>
            <a:ext cx="2362200" cy="1066800"/>
          </a:xfrm>
          <a:prstGeom prst="ellipse">
            <a:avLst/>
          </a:prstGeom>
          <a:solidFill>
            <a:srgbClr val="FFFF9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de-DE" sz="2000">
                <a:latin typeface="Arial" panose="020B0604020202020204" pitchFamily="34" charset="0"/>
              </a:rPr>
              <a:t>kulturelles Leben</a:t>
            </a:r>
          </a:p>
        </p:txBody>
      </p:sp>
      <p:pic>
        <p:nvPicPr>
          <p:cNvPr id="34826" name="Picture 11" descr="\\VSRV\Daten\Schulleitung\Homepage\Bilder\Theaterwoche Kl. 6\Theaterwoche6.jpg">
            <a:extLst>
              <a:ext uri="{FF2B5EF4-FFF2-40B4-BE49-F238E27FC236}">
                <a16:creationId xmlns:a16="http://schemas.microsoft.com/office/drawing/2014/main" id="{7B5F72F0-4AED-4084-B542-83BFFF107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504031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8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8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1FF41E5-3E77-4735-A486-EC53AF1F6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0"/>
            <a:ext cx="838200" cy="6858000"/>
          </a:xfrm>
          <a:prstGeom prst="rect">
            <a:avLst/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177155" name="Text Box 3">
            <a:extLst>
              <a:ext uri="{FF2B5EF4-FFF2-40B4-BE49-F238E27FC236}">
                <a16:creationId xmlns:a16="http://schemas.microsoft.com/office/drawing/2014/main" id="{04472E53-6AF0-46CF-9D30-0AF4A0FA2719}"/>
              </a:ext>
            </a:extLst>
          </p:cNvPr>
          <p:cNvSpPr txBox="1">
            <a:spLocks noChangeArrowheads="1"/>
          </p:cNvSpPr>
          <p:nvPr/>
        </p:nvSpPr>
        <p:spPr bwMode="auto">
          <a:xfrm rot="-10800000">
            <a:off x="150813" y="992188"/>
            <a:ext cx="5048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>
                <a:solidFill>
                  <a:schemeClr val="bg1"/>
                </a:solidFill>
                <a:latin typeface="Arial" charset="0"/>
              </a:rPr>
              <a:t>              </a:t>
            </a:r>
            <a:r>
              <a:rPr lang="de-DE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Lise-Meitner-Gymnasium Willich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F6CF5D7C-FD5C-4C3A-AEA7-EDE76EC23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0"/>
            <a:ext cx="24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91DDDB"/>
              </a:solidFill>
              <a:latin typeface="Mistral" panose="03090702030407020403" pitchFamily="66" charset="0"/>
            </a:endParaRP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906E146F-BCEB-4D08-8A42-2236EAFCE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8913"/>
            <a:ext cx="617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de-DE" altLang="de-DE" b="1" dirty="0">
                <a:latin typeface="Arial"/>
                <a:cs typeface="Arial"/>
              </a:rPr>
              <a:t> Chorklasse Jg. 5/6</a:t>
            </a:r>
            <a:endParaRPr lang="de-DE" altLang="de-DE" b="1" dirty="0">
              <a:latin typeface="Arial" panose="020B0604020202020204" pitchFamily="34" charset="0"/>
            </a:endParaRPr>
          </a:p>
        </p:txBody>
      </p:sp>
      <p:sp>
        <p:nvSpPr>
          <p:cNvPr id="177158" name="Text Box 6">
            <a:extLst>
              <a:ext uri="{FF2B5EF4-FFF2-40B4-BE49-F238E27FC236}">
                <a16:creationId xmlns:a16="http://schemas.microsoft.com/office/drawing/2014/main" id="{CBBAEFA1-6A7F-4DF8-B9DA-FEFED55EA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341438"/>
            <a:ext cx="7416800" cy="1312862"/>
          </a:xfrm>
          <a:prstGeom prst="rect">
            <a:avLst/>
          </a:prstGeom>
          <a:solidFill>
            <a:srgbClr val="2EBBB8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800">
                <a:latin typeface="Arial" panose="020B0604020202020204" pitchFamily="34" charset="0"/>
              </a:rPr>
              <a:t>„</a:t>
            </a:r>
            <a:r>
              <a:rPr lang="de-DE" altLang="de-DE" sz="2800" i="1">
                <a:latin typeface="Arial" panose="020B0604020202020204" pitchFamily="34" charset="0"/>
              </a:rPr>
              <a:t>Auf der Suche nach optimaler Hirnbenutzung ist Singen das Beste, was es gibt.“</a:t>
            </a:r>
          </a:p>
          <a:p>
            <a:pPr algn="r">
              <a:spcBef>
                <a:spcPct val="5000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</a:rPr>
              <a:t>Gerald Hüther, Neurobiologe und Hirnforscher</a:t>
            </a:r>
          </a:p>
        </p:txBody>
      </p:sp>
      <p:pic>
        <p:nvPicPr>
          <p:cNvPr id="36871" name="Picture 7" descr="LM-Logo_schwarz ohne Schrift">
            <a:extLst>
              <a:ext uri="{FF2B5EF4-FFF2-40B4-BE49-F238E27FC236}">
                <a16:creationId xmlns:a16="http://schemas.microsoft.com/office/drawing/2014/main" id="{C0F3A6FC-61A4-4F63-BE7E-671AB5C25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"/>
          <a:stretch>
            <a:fillRect/>
          </a:stretch>
        </p:blipFill>
        <p:spPr bwMode="auto">
          <a:xfrm>
            <a:off x="7010400" y="0"/>
            <a:ext cx="1820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Line 8">
            <a:extLst>
              <a:ext uri="{FF2B5EF4-FFF2-40B4-BE49-F238E27FC236}">
                <a16:creationId xmlns:a16="http://schemas.microsoft.com/office/drawing/2014/main" id="{D28448F6-DDE4-4E06-A20E-E6974CB3B42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8991600" cy="0"/>
          </a:xfrm>
          <a:prstGeom prst="line">
            <a:avLst/>
          </a:prstGeom>
          <a:noFill/>
          <a:ln w="412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1" name="Text Box 9">
            <a:extLst>
              <a:ext uri="{FF2B5EF4-FFF2-40B4-BE49-F238E27FC236}">
                <a16:creationId xmlns:a16="http://schemas.microsoft.com/office/drawing/2014/main" id="{E569097D-C207-4ADD-869B-85273C625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357563"/>
            <a:ext cx="7127875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BEE7E6"/>
                    </a:gs>
                    <a:gs pos="100000">
                      <a:srgbClr val="2CB2AE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dirty="0">
                <a:latin typeface="Arial" panose="020B0604020202020204" pitchFamily="34" charset="0"/>
              </a:rPr>
              <a:t>drei Musikstunden pro Woche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DE" altLang="de-DE" dirty="0">
                <a:latin typeface="Arial" panose="020B0604020202020204" pitchFamily="34" charset="0"/>
              </a:rPr>
              <a:t>eine Chorstunde pro Woche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DE" altLang="de-DE" dirty="0">
                <a:latin typeface="Arial" panose="020B0604020202020204" pitchFamily="34" charset="0"/>
              </a:rPr>
              <a:t>Stimmbildung durch professionelle Gesangslehrerinnen </a:t>
            </a:r>
            <a:r>
              <a:rPr lang="de-DE" altLang="de-DE" sz="2400" dirty="0">
                <a:latin typeface="Arial" panose="020B0604020202020204" pitchFamily="34" charset="0"/>
              </a:rPr>
              <a:t>(Euro 8,50/Monat)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8" grpId="0" animBg="1"/>
      <p:bldP spid="1771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1FF41E5-3E77-4735-A486-EC53AF1F6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0"/>
            <a:ext cx="838200" cy="6858000"/>
          </a:xfrm>
          <a:prstGeom prst="rect">
            <a:avLst/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177155" name="Text Box 3">
            <a:extLst>
              <a:ext uri="{FF2B5EF4-FFF2-40B4-BE49-F238E27FC236}">
                <a16:creationId xmlns:a16="http://schemas.microsoft.com/office/drawing/2014/main" id="{04472E53-6AF0-46CF-9D30-0AF4A0FA2719}"/>
              </a:ext>
            </a:extLst>
          </p:cNvPr>
          <p:cNvSpPr txBox="1">
            <a:spLocks noChangeArrowheads="1"/>
          </p:cNvSpPr>
          <p:nvPr/>
        </p:nvSpPr>
        <p:spPr bwMode="auto">
          <a:xfrm rot="-10800000">
            <a:off x="150813" y="992188"/>
            <a:ext cx="5048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>
                <a:solidFill>
                  <a:schemeClr val="bg1"/>
                </a:solidFill>
                <a:latin typeface="Arial" charset="0"/>
              </a:rPr>
              <a:t>              </a:t>
            </a:r>
            <a:r>
              <a:rPr lang="de-DE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Lise-Meitner-Gymnasium Willich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F6CF5D7C-FD5C-4C3A-AEA7-EDE76EC23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0"/>
            <a:ext cx="24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91DDDB"/>
              </a:solidFill>
              <a:latin typeface="Mistral" panose="03090702030407020403" pitchFamily="66" charset="0"/>
            </a:endParaRP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906E146F-BCEB-4D08-8A42-2236EAFCE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8913"/>
            <a:ext cx="617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de-DE" altLang="de-DE" b="1" dirty="0">
                <a:latin typeface="Arial"/>
                <a:cs typeface="Arial"/>
              </a:rPr>
              <a:t>Informatikklasse Jg.5/6 </a:t>
            </a:r>
            <a:endParaRPr lang="de-DE" altLang="de-DE" b="1" dirty="0">
              <a:latin typeface="Arial" panose="020B0604020202020204" pitchFamily="34" charset="0"/>
              <a:cs typeface="Arial"/>
            </a:endParaRPr>
          </a:p>
        </p:txBody>
      </p:sp>
      <p:sp>
        <p:nvSpPr>
          <p:cNvPr id="177158" name="Text Box 6">
            <a:extLst>
              <a:ext uri="{FF2B5EF4-FFF2-40B4-BE49-F238E27FC236}">
                <a16:creationId xmlns:a16="http://schemas.microsoft.com/office/drawing/2014/main" id="{CBBAEFA1-6A7F-4DF8-B9DA-FEFED55EA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341438"/>
            <a:ext cx="7638280" cy="1323439"/>
          </a:xfrm>
          <a:prstGeom prst="rect">
            <a:avLst/>
          </a:prstGeom>
          <a:solidFill>
            <a:srgbClr val="2EBBB8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de-DE" altLang="de-DE" sz="2000" i="1" dirty="0">
                <a:latin typeface="Arial"/>
                <a:cs typeface="Arial"/>
              </a:rPr>
              <a:t>„Digitalisierung ist nicht allein die Anschaffung und der Einsatz der Technik. Digitalisierung lebt nur mit den Menschen, die diese Technik nutzen und anwenden. Sie dafür zu begeistern, ist der </a:t>
            </a:r>
            <a:r>
              <a:rPr lang="de-DE" altLang="de-DE" sz="2000" i="1">
                <a:latin typeface="Arial"/>
                <a:cs typeface="Arial"/>
              </a:rPr>
              <a:t>Erfolgsgarant für einen digitalen Wandel."                 </a:t>
            </a:r>
            <a:r>
              <a:rPr lang="de-DE" altLang="de-DE" sz="1600" dirty="0">
                <a:latin typeface="Arial"/>
                <a:cs typeface="Arial"/>
              </a:rPr>
              <a:t>Sascha Lippe</a:t>
            </a:r>
            <a:endParaRPr lang="de-DE" altLang="de-DE" sz="1600" dirty="0">
              <a:latin typeface="Arial" panose="020B0604020202020204" pitchFamily="34" charset="0"/>
              <a:cs typeface="Arial"/>
            </a:endParaRPr>
          </a:p>
        </p:txBody>
      </p:sp>
      <p:pic>
        <p:nvPicPr>
          <p:cNvPr id="36871" name="Picture 7" descr="LM-Logo_schwarz ohne Schrift">
            <a:extLst>
              <a:ext uri="{FF2B5EF4-FFF2-40B4-BE49-F238E27FC236}">
                <a16:creationId xmlns:a16="http://schemas.microsoft.com/office/drawing/2014/main" id="{C0F3A6FC-61A4-4F63-BE7E-671AB5C25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"/>
          <a:stretch>
            <a:fillRect/>
          </a:stretch>
        </p:blipFill>
        <p:spPr bwMode="auto">
          <a:xfrm>
            <a:off x="7010400" y="0"/>
            <a:ext cx="1820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Line 8">
            <a:extLst>
              <a:ext uri="{FF2B5EF4-FFF2-40B4-BE49-F238E27FC236}">
                <a16:creationId xmlns:a16="http://schemas.microsoft.com/office/drawing/2014/main" id="{D28448F6-DDE4-4E06-A20E-E6974CB3B42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8991600" cy="0"/>
          </a:xfrm>
          <a:prstGeom prst="line">
            <a:avLst/>
          </a:prstGeom>
          <a:noFill/>
          <a:ln w="412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1" name="Text Box 9">
            <a:extLst>
              <a:ext uri="{FF2B5EF4-FFF2-40B4-BE49-F238E27FC236}">
                <a16:creationId xmlns:a16="http://schemas.microsoft.com/office/drawing/2014/main" id="{E569097D-C207-4ADD-869B-85273C625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357563"/>
            <a:ext cx="7127875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BEE7E6"/>
                    </a:gs>
                    <a:gs pos="100000">
                      <a:srgbClr val="2CB2AE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de-DE" altLang="de-DE" dirty="0">
                <a:latin typeface="Arial"/>
                <a:cs typeface="Arial"/>
              </a:rPr>
              <a:t>Modellvorhaben in NRW</a:t>
            </a:r>
            <a:endParaRPr lang="de-DE"/>
          </a:p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de-DE" altLang="de-DE" dirty="0">
                <a:latin typeface="Arial"/>
                <a:cs typeface="Arial"/>
              </a:rPr>
              <a:t>eine zusätzliche Stunde Informatik pro Woche</a:t>
            </a:r>
          </a:p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de-DE" altLang="de-DE" dirty="0">
                <a:latin typeface="Arial" panose="020B0604020202020204" pitchFamily="34" charset="0"/>
                <a:cs typeface="Arial"/>
              </a:rPr>
              <a:t>Erprobung Informatik als Pflichtfach SI</a:t>
            </a:r>
          </a:p>
          <a:p>
            <a:pPr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38173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8" grpId="0" animBg="1"/>
      <p:bldP spid="1771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78B29933-8359-4938-8C34-2D2654293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0"/>
            <a:ext cx="838200" cy="6858000"/>
          </a:xfrm>
          <a:prstGeom prst="rect">
            <a:avLst/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123907" name="Text Box 3">
            <a:extLst>
              <a:ext uri="{FF2B5EF4-FFF2-40B4-BE49-F238E27FC236}">
                <a16:creationId xmlns:a16="http://schemas.microsoft.com/office/drawing/2014/main" id="{0C6CCC29-37BC-4D55-BCFD-6BAE46A33251}"/>
              </a:ext>
            </a:extLst>
          </p:cNvPr>
          <p:cNvSpPr txBox="1">
            <a:spLocks noChangeArrowheads="1"/>
          </p:cNvSpPr>
          <p:nvPr/>
        </p:nvSpPr>
        <p:spPr bwMode="auto">
          <a:xfrm rot="-10800000">
            <a:off x="150813" y="992188"/>
            <a:ext cx="5048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>
                <a:solidFill>
                  <a:schemeClr val="bg1"/>
                </a:solidFill>
                <a:latin typeface="Arial" charset="0"/>
              </a:rPr>
              <a:t>              </a:t>
            </a:r>
            <a:r>
              <a:rPr lang="de-DE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Lise-Meitner-Gymnasium Willich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BD864ED8-B5D2-4321-B901-311C08696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0"/>
            <a:ext cx="24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91DDDB"/>
              </a:solidFill>
              <a:latin typeface="Mistral" panose="03090702030407020403" pitchFamily="66" charset="0"/>
            </a:endParaRPr>
          </a:p>
        </p:txBody>
      </p:sp>
      <p:pic>
        <p:nvPicPr>
          <p:cNvPr id="38917" name="Picture 5" descr="LM-Logo_schwarz ohne Schrift">
            <a:extLst>
              <a:ext uri="{FF2B5EF4-FFF2-40B4-BE49-F238E27FC236}">
                <a16:creationId xmlns:a16="http://schemas.microsoft.com/office/drawing/2014/main" id="{5BC2279D-EAFA-4373-8FAF-37ACDF2C5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"/>
          <a:stretch>
            <a:fillRect/>
          </a:stretch>
        </p:blipFill>
        <p:spPr bwMode="auto">
          <a:xfrm>
            <a:off x="7010400" y="0"/>
            <a:ext cx="1820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Line 6">
            <a:extLst>
              <a:ext uri="{FF2B5EF4-FFF2-40B4-BE49-F238E27FC236}">
                <a16:creationId xmlns:a16="http://schemas.microsoft.com/office/drawing/2014/main" id="{0062D7A3-2F9C-4FD2-B5DE-28CFD0D6617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8991600" cy="0"/>
          </a:xfrm>
          <a:prstGeom prst="line">
            <a:avLst/>
          </a:prstGeom>
          <a:noFill/>
          <a:ln w="412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id="{D1D0E781-4940-4FD4-BC01-57AADF5DE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38920" name="Text Box 8">
            <a:extLst>
              <a:ext uri="{FF2B5EF4-FFF2-40B4-BE49-F238E27FC236}">
                <a16:creationId xmlns:a16="http://schemas.microsoft.com/office/drawing/2014/main" id="{B1AD92E4-BAD7-4E43-91F9-9F93FD2C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286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/>
          </a:p>
        </p:txBody>
      </p:sp>
      <p:sp>
        <p:nvSpPr>
          <p:cNvPr id="38921" name="Text Box 9">
            <a:extLst>
              <a:ext uri="{FF2B5EF4-FFF2-40B4-BE49-F238E27FC236}">
                <a16:creationId xmlns:a16="http://schemas.microsoft.com/office/drawing/2014/main" id="{00112610-821F-4186-8C32-CDFEF3299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8913"/>
            <a:ext cx="4495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latin typeface="Arial" panose="020B0604020202020204" pitchFamily="34" charset="0"/>
              </a:rPr>
              <a:t>Sprachenfolge</a:t>
            </a:r>
          </a:p>
        </p:txBody>
      </p:sp>
      <p:sp>
        <p:nvSpPr>
          <p:cNvPr id="38922" name="Textfeld 1">
            <a:extLst>
              <a:ext uri="{FF2B5EF4-FFF2-40B4-BE49-F238E27FC236}">
                <a16:creationId xmlns:a16="http://schemas.microsoft.com/office/drawing/2014/main" id="{C1949F46-887B-4527-AC8B-C6C37F705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01763"/>
            <a:ext cx="2647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400" b="1">
                <a:latin typeface="Arial" panose="020B0604020202020204" pitchFamily="34" charset="0"/>
                <a:cs typeface="Arial" panose="020B0604020202020204" pitchFamily="34" charset="0"/>
              </a:rPr>
              <a:t>1. Fremdsprache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C681292-EDEB-4625-A922-0F352EDF1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075" y="1423988"/>
            <a:ext cx="2903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400" b="1">
                <a:latin typeface="Arial" panose="020B0604020202020204" pitchFamily="34" charset="0"/>
                <a:cs typeface="Arial" panose="020B0604020202020204" pitchFamily="34" charset="0"/>
              </a:rPr>
              <a:t>Klasse 5: Englisch</a:t>
            </a:r>
          </a:p>
        </p:txBody>
      </p:sp>
      <p:sp>
        <p:nvSpPr>
          <p:cNvPr id="38924" name="Textfeld 3">
            <a:extLst>
              <a:ext uri="{FF2B5EF4-FFF2-40B4-BE49-F238E27FC236}">
                <a16:creationId xmlns:a16="http://schemas.microsoft.com/office/drawing/2014/main" id="{ED221E07-081F-43CE-9435-6B36E018F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493963"/>
            <a:ext cx="2647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400" b="1">
                <a:latin typeface="Arial" panose="020B0604020202020204" pitchFamily="34" charset="0"/>
                <a:cs typeface="Arial" panose="020B0604020202020204" pitchFamily="34" charset="0"/>
              </a:rPr>
              <a:t>2. Fremdsprache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9CB518F-A6D3-4337-9025-CAFBCCB39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075" y="2355850"/>
            <a:ext cx="3722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400" b="1">
                <a:latin typeface="Arial" panose="020B0604020202020204" pitchFamily="34" charset="0"/>
                <a:cs typeface="Arial" panose="020B0604020202020204" pitchFamily="34" charset="0"/>
              </a:rPr>
              <a:t>Klasse 7:</a:t>
            </a:r>
            <a:br>
              <a:rPr lang="de-DE" altLang="de-DE" sz="2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400" b="1">
                <a:latin typeface="Arial" panose="020B0604020202020204" pitchFamily="34" charset="0"/>
                <a:cs typeface="Arial" panose="020B0604020202020204" pitchFamily="34" charset="0"/>
              </a:rPr>
              <a:t>Latein oder Französisch</a:t>
            </a:r>
          </a:p>
        </p:txBody>
      </p:sp>
      <p:sp>
        <p:nvSpPr>
          <p:cNvPr id="38926" name="Textfeld 5">
            <a:extLst>
              <a:ext uri="{FF2B5EF4-FFF2-40B4-BE49-F238E27FC236}">
                <a16:creationId xmlns:a16="http://schemas.microsoft.com/office/drawing/2014/main" id="{0520BC67-74A3-4E7F-95B3-372BE1E7C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149725"/>
            <a:ext cx="2647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400" b="1">
                <a:latin typeface="Arial" panose="020B0604020202020204" pitchFamily="34" charset="0"/>
                <a:cs typeface="Arial" panose="020B0604020202020204" pitchFamily="34" charset="0"/>
              </a:rPr>
              <a:t>3. Fremdsprache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96166BA-F350-4D19-A014-E620DDE71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563" y="3595688"/>
            <a:ext cx="27320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400" b="1">
                <a:latin typeface="Arial" panose="020B0604020202020204" pitchFamily="34" charset="0"/>
                <a:cs typeface="Arial" panose="020B0604020202020204" pitchFamily="34" charset="0"/>
              </a:rPr>
              <a:t>Klasse 9:</a:t>
            </a:r>
            <a:br>
              <a:rPr lang="de-DE" altLang="de-DE" sz="2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400" b="1">
                <a:latin typeface="Arial" panose="020B0604020202020204" pitchFamily="34" charset="0"/>
                <a:cs typeface="Arial" panose="020B0604020202020204" pitchFamily="34" charset="0"/>
              </a:rPr>
              <a:t>Französisch oder</a:t>
            </a:r>
            <a:br>
              <a:rPr lang="de-DE" altLang="de-DE" sz="2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400" b="1">
                <a:latin typeface="Arial" panose="020B0604020202020204" pitchFamily="34" charset="0"/>
                <a:cs typeface="Arial" panose="020B0604020202020204" pitchFamily="34" charset="0"/>
              </a:rPr>
              <a:t>Russisch oder</a:t>
            </a:r>
            <a:br>
              <a:rPr lang="de-DE" altLang="de-DE" sz="2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400" b="1">
                <a:latin typeface="Arial" panose="020B0604020202020204" pitchFamily="34" charset="0"/>
                <a:cs typeface="Arial" panose="020B0604020202020204" pitchFamily="34" charset="0"/>
              </a:rPr>
              <a:t>Spanisch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9A5073A-8300-46BF-98ED-211B41148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563" y="5710238"/>
            <a:ext cx="3194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400" b="1">
                <a:latin typeface="Arial" panose="020B0604020202020204" pitchFamily="34" charset="0"/>
                <a:cs typeface="Arial" panose="020B0604020202020204" pitchFamily="34" charset="0"/>
              </a:rPr>
              <a:t>Oberstufe: Spanisch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B5494F6-7709-4751-AD11-33320EF16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0"/>
            <a:ext cx="838200" cy="6858000"/>
          </a:xfrm>
          <a:prstGeom prst="rect">
            <a:avLst/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122883" name="Text Box 3">
            <a:extLst>
              <a:ext uri="{FF2B5EF4-FFF2-40B4-BE49-F238E27FC236}">
                <a16:creationId xmlns:a16="http://schemas.microsoft.com/office/drawing/2014/main" id="{72868A38-6367-4726-B763-A5594F3D7F41}"/>
              </a:ext>
            </a:extLst>
          </p:cNvPr>
          <p:cNvSpPr txBox="1">
            <a:spLocks noChangeArrowheads="1"/>
          </p:cNvSpPr>
          <p:nvPr/>
        </p:nvSpPr>
        <p:spPr bwMode="auto">
          <a:xfrm rot="-10800000">
            <a:off x="150813" y="992188"/>
            <a:ext cx="5048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>
                <a:solidFill>
                  <a:schemeClr val="bg1"/>
                </a:solidFill>
                <a:latin typeface="Arial" charset="0"/>
              </a:rPr>
              <a:t>              </a:t>
            </a:r>
            <a:r>
              <a:rPr lang="de-DE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Lise-Meitner-Gymnasium Willich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2978E3C0-3727-406C-9376-3D0106EC4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0"/>
            <a:ext cx="24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91DDDB"/>
              </a:solidFill>
              <a:latin typeface="Mistral" panose="03090702030407020403" pitchFamily="66" charset="0"/>
            </a:endParaRP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894B8F8-E523-410B-ADCD-8489F681F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88913"/>
            <a:ext cx="31918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de-DE" b="1" dirty="0">
                <a:latin typeface="Arial"/>
                <a:cs typeface="Arial"/>
              </a:rPr>
              <a:t>G9 Gymnasium</a:t>
            </a:r>
            <a:endParaRPr lang="en-US" altLang="de-DE" b="1" dirty="0">
              <a:latin typeface="Arial" panose="020B0604020202020204" pitchFamily="34" charset="0"/>
              <a:cs typeface="Arial"/>
            </a:endParaRPr>
          </a:p>
        </p:txBody>
      </p:sp>
      <p:sp>
        <p:nvSpPr>
          <p:cNvPr id="122886" name="Text Box 6">
            <a:extLst>
              <a:ext uri="{FF2B5EF4-FFF2-40B4-BE49-F238E27FC236}">
                <a16:creationId xmlns:a16="http://schemas.microsoft.com/office/drawing/2014/main" id="{4D5FE22A-C873-43D9-B5E6-5F0BACCDD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444" y="1819275"/>
            <a:ext cx="3414801" cy="38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120000"/>
              </a:spcAft>
            </a:pPr>
            <a:r>
              <a:rPr lang="en-US" altLang="de-DE" sz="2400" b="1" dirty="0">
                <a:latin typeface="Arial"/>
                <a:cs typeface="Arial"/>
              </a:rPr>
              <a:t> </a:t>
            </a:r>
            <a:r>
              <a:rPr lang="en-US" altLang="de-DE" sz="2400" b="1" dirty="0" err="1">
                <a:latin typeface="Arial"/>
                <a:cs typeface="Arial"/>
              </a:rPr>
              <a:t>Kernzeit</a:t>
            </a:r>
            <a:r>
              <a:rPr lang="en-US" altLang="de-DE" sz="2400" b="1" dirty="0">
                <a:latin typeface="Arial"/>
                <a:cs typeface="Arial"/>
              </a:rPr>
              <a:t> SI:</a:t>
            </a:r>
            <a:r>
              <a:rPr lang="en-US" altLang="de-DE" sz="2400" b="1" dirty="0">
                <a:latin typeface="Arial" panose="020B0604020202020204" pitchFamily="34" charset="0"/>
              </a:rPr>
              <a:t/>
            </a:r>
            <a:br>
              <a:rPr lang="en-US" altLang="de-DE" sz="2400" b="1" dirty="0">
                <a:latin typeface="Arial" panose="020B0604020202020204" pitchFamily="34" charset="0"/>
              </a:rPr>
            </a:br>
            <a:r>
              <a:rPr lang="en-US" altLang="de-DE" sz="2400" b="1" dirty="0">
                <a:latin typeface="Arial"/>
                <a:cs typeface="Arial"/>
              </a:rPr>
              <a:t>   </a:t>
            </a:r>
            <a:r>
              <a:rPr lang="en-US" altLang="de-DE" sz="2400" b="1" dirty="0" err="1">
                <a:latin typeface="Arial"/>
                <a:cs typeface="Arial"/>
              </a:rPr>
              <a:t>vormittags</a:t>
            </a:r>
            <a:endParaRPr lang="en-US" altLang="de-DE" sz="2400" dirty="0" err="1">
              <a:latin typeface="Arial"/>
              <a:cs typeface="Arial"/>
            </a:endParaRPr>
          </a:p>
          <a:p>
            <a:pPr marL="342900" indent="-342900">
              <a:spcBef>
                <a:spcPct val="50000"/>
              </a:spcBef>
              <a:spcAft>
                <a:spcPct val="120000"/>
              </a:spcAft>
              <a:buFont typeface="Arial"/>
              <a:buChar char="•"/>
            </a:pPr>
            <a:r>
              <a:rPr lang="en-US" altLang="de-DE" sz="2400" b="1" dirty="0" err="1">
                <a:latin typeface="Arial"/>
                <a:cs typeface="Arial"/>
              </a:rPr>
              <a:t>Französisch</a:t>
            </a:r>
            <a:r>
              <a:rPr lang="en-US" altLang="de-DE" sz="2400" b="1" dirty="0">
                <a:latin typeface="Arial"/>
                <a:cs typeface="Arial"/>
              </a:rPr>
              <a:t>/ </a:t>
            </a:r>
            <a:r>
              <a:rPr lang="en-US" altLang="de-DE" sz="2400" b="1" dirty="0" err="1">
                <a:latin typeface="Arial"/>
                <a:cs typeface="Arial"/>
              </a:rPr>
              <a:t>Latein</a:t>
            </a:r>
            <a:r>
              <a:rPr lang="en-US" altLang="de-DE" sz="2400" b="1" dirty="0">
                <a:latin typeface="Arial"/>
                <a:cs typeface="Arial"/>
              </a:rPr>
              <a:t> ab </a:t>
            </a:r>
            <a:r>
              <a:rPr lang="en-US" altLang="de-DE" sz="2400" b="1" dirty="0" err="1">
                <a:latin typeface="Arial"/>
                <a:cs typeface="Arial"/>
              </a:rPr>
              <a:t>Klasse</a:t>
            </a:r>
            <a:r>
              <a:rPr lang="en-US" altLang="de-DE" sz="2400" b="1" dirty="0">
                <a:latin typeface="Arial"/>
                <a:cs typeface="Arial"/>
              </a:rPr>
              <a:t> 7</a:t>
            </a:r>
          </a:p>
          <a:p>
            <a:pPr marL="342900" indent="-342900">
              <a:spcBef>
                <a:spcPct val="50000"/>
              </a:spcBef>
              <a:spcAft>
                <a:spcPct val="120000"/>
              </a:spcAft>
              <a:buFont typeface="Arial"/>
              <a:buChar char="•"/>
            </a:pPr>
            <a:r>
              <a:rPr lang="en-US" altLang="de-DE" sz="2400" b="1" dirty="0">
                <a:latin typeface="Arial"/>
                <a:cs typeface="Arial"/>
              </a:rPr>
              <a:t>2020: 3. </a:t>
            </a:r>
            <a:r>
              <a:rPr lang="en-US" altLang="de-DE" sz="2400" b="1" dirty="0" err="1">
                <a:latin typeface="Arial"/>
                <a:cs typeface="Arial"/>
              </a:rPr>
              <a:t>Jahrgang</a:t>
            </a:r>
            <a:r>
              <a:rPr lang="en-US" altLang="de-DE" sz="2400" b="1" dirty="0">
                <a:latin typeface="Arial"/>
                <a:cs typeface="Arial"/>
              </a:rPr>
              <a:t> </a:t>
            </a:r>
            <a:r>
              <a:rPr lang="en-US" altLang="de-DE" sz="2400" b="1" dirty="0" err="1">
                <a:latin typeface="Arial"/>
                <a:cs typeface="Arial"/>
              </a:rPr>
              <a:t>mit</a:t>
            </a:r>
            <a:r>
              <a:rPr lang="en-US" altLang="de-DE" sz="2400" b="1" dirty="0">
                <a:latin typeface="Arial"/>
                <a:cs typeface="Arial"/>
              </a:rPr>
              <a:t> G9</a:t>
            </a:r>
          </a:p>
          <a:p>
            <a:pPr>
              <a:spcBef>
                <a:spcPct val="50000"/>
              </a:spcBef>
              <a:spcAft>
                <a:spcPct val="120000"/>
              </a:spcAft>
            </a:pPr>
            <a:endParaRPr lang="en-US" altLang="de-DE" sz="2400" b="1" dirty="0"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endParaRPr lang="en-US" altLang="de-DE" dirty="0">
              <a:latin typeface="AvantGarde Md BT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en-US" altLang="de-DE" dirty="0">
              <a:latin typeface="AvantGarde Md BT" pitchFamily="34" charset="0"/>
            </a:endParaRPr>
          </a:p>
        </p:txBody>
      </p:sp>
      <p:pic>
        <p:nvPicPr>
          <p:cNvPr id="6151" name="Picture 7" descr="LM-Logo_schwarz ohne Schrift">
            <a:extLst>
              <a:ext uri="{FF2B5EF4-FFF2-40B4-BE49-F238E27FC236}">
                <a16:creationId xmlns:a16="http://schemas.microsoft.com/office/drawing/2014/main" id="{4CD41A06-FDA6-4C5A-9231-43A101E50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"/>
          <a:stretch>
            <a:fillRect/>
          </a:stretch>
        </p:blipFill>
        <p:spPr bwMode="auto">
          <a:xfrm>
            <a:off x="7010400" y="0"/>
            <a:ext cx="1820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Line 8">
            <a:extLst>
              <a:ext uri="{FF2B5EF4-FFF2-40B4-BE49-F238E27FC236}">
                <a16:creationId xmlns:a16="http://schemas.microsoft.com/office/drawing/2014/main" id="{85BB674A-9042-469C-8CF5-3969FAB0967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8991600" cy="0"/>
          </a:xfrm>
          <a:prstGeom prst="line">
            <a:avLst/>
          </a:prstGeom>
          <a:noFill/>
          <a:ln w="412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53" name="Grafik 1">
            <a:extLst>
              <a:ext uri="{FF2B5EF4-FFF2-40B4-BE49-F238E27FC236}">
                <a16:creationId xmlns:a16="http://schemas.microsoft.com/office/drawing/2014/main" id="{D87DD9FD-16E1-4D92-A9A2-8010479A04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89138"/>
            <a:ext cx="4278312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17703F01-38C2-4D87-9F48-C394F6B19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0"/>
            <a:ext cx="838200" cy="6858000"/>
          </a:xfrm>
          <a:prstGeom prst="rect">
            <a:avLst/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125955" name="Text Box 3">
            <a:extLst>
              <a:ext uri="{FF2B5EF4-FFF2-40B4-BE49-F238E27FC236}">
                <a16:creationId xmlns:a16="http://schemas.microsoft.com/office/drawing/2014/main" id="{637FADE8-8CFE-486E-B065-4FA72154E058}"/>
              </a:ext>
            </a:extLst>
          </p:cNvPr>
          <p:cNvSpPr txBox="1">
            <a:spLocks noChangeArrowheads="1"/>
          </p:cNvSpPr>
          <p:nvPr/>
        </p:nvSpPr>
        <p:spPr bwMode="auto">
          <a:xfrm rot="-10800000">
            <a:off x="150813" y="992188"/>
            <a:ext cx="5048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>
                <a:solidFill>
                  <a:schemeClr val="bg1"/>
                </a:solidFill>
                <a:latin typeface="Arial" charset="0"/>
              </a:rPr>
              <a:t>              </a:t>
            </a:r>
            <a:r>
              <a:rPr lang="de-DE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Lise-Meitner-Gymnasium Willich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B3BACD75-FB6D-4B7F-83E0-6A23242F0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0"/>
            <a:ext cx="24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91DDDB"/>
              </a:solidFill>
              <a:latin typeface="Mistral" panose="03090702030407020403" pitchFamily="66" charset="0"/>
            </a:endParaRPr>
          </a:p>
        </p:txBody>
      </p:sp>
      <p:pic>
        <p:nvPicPr>
          <p:cNvPr id="40965" name="Picture 5" descr="LM-Logo_schwarz ohne Schrift">
            <a:extLst>
              <a:ext uri="{FF2B5EF4-FFF2-40B4-BE49-F238E27FC236}">
                <a16:creationId xmlns:a16="http://schemas.microsoft.com/office/drawing/2014/main" id="{83874531-C14A-4614-B052-B3F625431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"/>
          <a:stretch>
            <a:fillRect/>
          </a:stretch>
        </p:blipFill>
        <p:spPr bwMode="auto">
          <a:xfrm>
            <a:off x="7010400" y="0"/>
            <a:ext cx="1820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Line 6">
            <a:extLst>
              <a:ext uri="{FF2B5EF4-FFF2-40B4-BE49-F238E27FC236}">
                <a16:creationId xmlns:a16="http://schemas.microsoft.com/office/drawing/2014/main" id="{03050F3B-145D-4B89-A93B-F758925F1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8991600" cy="0"/>
          </a:xfrm>
          <a:prstGeom prst="line">
            <a:avLst/>
          </a:prstGeom>
          <a:noFill/>
          <a:ln w="412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id="{B3D8FC68-5144-444E-A7AD-D29F31A1B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40968" name="Text Box 8">
            <a:extLst>
              <a:ext uri="{FF2B5EF4-FFF2-40B4-BE49-F238E27FC236}">
                <a16:creationId xmlns:a16="http://schemas.microsoft.com/office/drawing/2014/main" id="{9B680D5C-0546-4DA8-8676-5DB06EA9C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88913"/>
            <a:ext cx="5400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latin typeface="Arial" panose="020B0604020202020204" pitchFamily="34" charset="0"/>
              </a:rPr>
              <a:t>Differenzierte Mittelstufe</a:t>
            </a:r>
          </a:p>
        </p:txBody>
      </p:sp>
      <p:sp>
        <p:nvSpPr>
          <p:cNvPr id="40969" name="Text Box 9">
            <a:extLst>
              <a:ext uri="{FF2B5EF4-FFF2-40B4-BE49-F238E27FC236}">
                <a16:creationId xmlns:a16="http://schemas.microsoft.com/office/drawing/2014/main" id="{04CFFF61-9D7E-4873-B063-98DF0ECF4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1130300"/>
            <a:ext cx="474027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000" b="1" u="sng">
                <a:latin typeface="Arial" panose="020B0604020202020204" pitchFamily="34" charset="0"/>
              </a:rPr>
              <a:t>Fächerangebot zur Zeit</a:t>
            </a:r>
            <a:r>
              <a:rPr lang="de-DE" altLang="de-DE" sz="3000" b="1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3000" b="1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altLang="de-DE" sz="2800" b="1">
                <a:latin typeface="Arial" panose="020B0604020202020204" pitchFamily="34" charset="0"/>
              </a:rPr>
              <a:t>  Fremdsprachen (F/R/S)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altLang="de-DE" sz="2800" b="1">
                <a:latin typeface="Arial" panose="020B0604020202020204" pitchFamily="34" charset="0"/>
              </a:rPr>
              <a:t>  Informatik/ Mathematik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altLang="de-DE" sz="2800" b="1">
                <a:latin typeface="Arial" panose="020B0604020202020204" pitchFamily="34" charset="0"/>
              </a:rPr>
              <a:t>  Mathematik / Politik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altLang="de-DE" sz="2800" b="1">
                <a:latin typeface="Arial" panose="020B0604020202020204" pitchFamily="34" charset="0"/>
              </a:rPr>
              <a:t>  Biologie / Chemie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B6C176B-8438-414A-91FA-DB1670509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0"/>
            <a:ext cx="838200" cy="6858000"/>
          </a:xfrm>
          <a:prstGeom prst="rect">
            <a:avLst/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105475" name="Text Box 3">
            <a:extLst>
              <a:ext uri="{FF2B5EF4-FFF2-40B4-BE49-F238E27FC236}">
                <a16:creationId xmlns:a16="http://schemas.microsoft.com/office/drawing/2014/main" id="{A0FED986-FB1B-4CB2-8235-DBAB7095989D}"/>
              </a:ext>
            </a:extLst>
          </p:cNvPr>
          <p:cNvSpPr txBox="1">
            <a:spLocks noChangeArrowheads="1"/>
          </p:cNvSpPr>
          <p:nvPr/>
        </p:nvSpPr>
        <p:spPr bwMode="auto">
          <a:xfrm rot="-10800000">
            <a:off x="150813" y="992188"/>
            <a:ext cx="5048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>
                <a:solidFill>
                  <a:schemeClr val="bg1"/>
                </a:solidFill>
                <a:latin typeface="Arial" charset="0"/>
              </a:rPr>
              <a:t>              </a:t>
            </a:r>
            <a:r>
              <a:rPr lang="de-DE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Lise-Meitner-Gymnasium Willich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EA82A5BE-B75A-4F3B-AF7B-11BFDD2F0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6237288"/>
            <a:ext cx="24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91DDDB"/>
              </a:solidFill>
              <a:latin typeface="Mistral" panose="03090702030407020403" pitchFamily="66" charset="0"/>
            </a:endParaRPr>
          </a:p>
        </p:txBody>
      </p:sp>
      <p:pic>
        <p:nvPicPr>
          <p:cNvPr id="43013" name="Picture 5" descr="LM-Logo_schwarz ohne Schrift">
            <a:extLst>
              <a:ext uri="{FF2B5EF4-FFF2-40B4-BE49-F238E27FC236}">
                <a16:creationId xmlns:a16="http://schemas.microsoft.com/office/drawing/2014/main" id="{C8845B4B-9AE5-4A40-AF2F-634971FDF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"/>
          <a:stretch>
            <a:fillRect/>
          </a:stretch>
        </p:blipFill>
        <p:spPr bwMode="auto">
          <a:xfrm>
            <a:off x="7010400" y="0"/>
            <a:ext cx="1820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Line 6">
            <a:extLst>
              <a:ext uri="{FF2B5EF4-FFF2-40B4-BE49-F238E27FC236}">
                <a16:creationId xmlns:a16="http://schemas.microsoft.com/office/drawing/2014/main" id="{80EB5B7F-9074-4403-92EC-D7B052465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8991600" cy="0"/>
          </a:xfrm>
          <a:prstGeom prst="line">
            <a:avLst/>
          </a:prstGeom>
          <a:noFill/>
          <a:ln w="412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Text Box 7">
            <a:extLst>
              <a:ext uri="{FF2B5EF4-FFF2-40B4-BE49-F238E27FC236}">
                <a16:creationId xmlns:a16="http://schemas.microsoft.com/office/drawing/2014/main" id="{D364C24C-D549-4B8F-95A7-E89A0A289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43016" name="Rectangle 8">
            <a:extLst>
              <a:ext uri="{FF2B5EF4-FFF2-40B4-BE49-F238E27FC236}">
                <a16:creationId xmlns:a16="http://schemas.microsoft.com/office/drawing/2014/main" id="{84EFB60C-0A91-4B48-867A-297ADD62D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88913"/>
            <a:ext cx="49863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b="1">
                <a:latin typeface="Arial" panose="020B0604020202020204" pitchFamily="34" charset="0"/>
              </a:rPr>
              <a:t>Schultag in der 5. Klasse</a:t>
            </a:r>
          </a:p>
        </p:txBody>
      </p:sp>
      <p:sp>
        <p:nvSpPr>
          <p:cNvPr id="43017" name="Text Box 10">
            <a:extLst>
              <a:ext uri="{FF2B5EF4-FFF2-40B4-BE49-F238E27FC236}">
                <a16:creationId xmlns:a16="http://schemas.microsoft.com/office/drawing/2014/main" id="{AD1AFC3D-1B3F-45B5-88C0-16DAE613C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738" y="1125538"/>
            <a:ext cx="75612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b="1" dirty="0">
                <a:latin typeface="Arial" panose="020B0604020202020204" pitchFamily="34" charset="0"/>
              </a:rPr>
              <a:t>Stundenplan im </a:t>
            </a:r>
            <a:r>
              <a:rPr lang="de-DE" altLang="de-DE" b="1" dirty="0" smtClean="0">
                <a:latin typeface="Arial" panose="020B0604020202020204" pitchFamily="34" charset="0"/>
              </a:rPr>
              <a:t>90-Minuten-Modell</a:t>
            </a:r>
            <a:endParaRPr lang="de-DE" altLang="de-DE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de-DE" altLang="de-DE" dirty="0">
              <a:latin typeface="AvantGarde Md BT" pitchFamily="34" charset="0"/>
            </a:endParaRPr>
          </a:p>
        </p:txBody>
      </p:sp>
      <p:graphicFrame>
        <p:nvGraphicFramePr>
          <p:cNvPr id="105627" name="Group 155">
            <a:extLst>
              <a:ext uri="{FF2B5EF4-FFF2-40B4-BE49-F238E27FC236}">
                <a16:creationId xmlns:a16="http://schemas.microsoft.com/office/drawing/2014/main" id="{6841C974-A4A2-4509-830E-A05A2FA29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352407"/>
              </p:ext>
            </p:extLst>
          </p:nvPr>
        </p:nvGraphicFramePr>
        <p:xfrm>
          <a:off x="1042988" y="1844675"/>
          <a:ext cx="7705725" cy="4608513"/>
        </p:xfrm>
        <a:graphic>
          <a:graphicData uri="http://schemas.openxmlformats.org/drawingml/2006/table">
            <a:tbl>
              <a:tblPr/>
              <a:tblGrid>
                <a:gridCol w="1100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44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8:15 – 9:45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Deutsch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Deutsch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Mathe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Mathe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Sport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Sport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Englisch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Englisch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Kunst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Kunst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Hofpause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E6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10:00 – 11:30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Biologie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Biologie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Englisch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Englisch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Deutsch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Deutsch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Freiarbeit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Freiarbeit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Mathe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Mathe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Hofpause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E6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11:50 – 13:20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Sport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Sport</a:t>
                      </a:r>
                      <a:endParaRPr lang="de-DE"/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Religion/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Prakt. Philosophie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Politik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Politik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Musik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Musik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Englisch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de-D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Förder</a:t>
                      </a:r>
                      <a:r>
                        <a:rPr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)</a:t>
                      </a:r>
                      <a:endParaRPr kumimoji="0" lang="de-DE" sz="2000" b="0" i="0" u="none" strike="noStrike" cap="none" normalizeH="0" baseline="0" dirty="0" err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1983F37-4F57-4206-9786-27E858085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0"/>
            <a:ext cx="838200" cy="6858000"/>
          </a:xfrm>
          <a:prstGeom prst="rect">
            <a:avLst/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135171" name="Text Box 3">
            <a:extLst>
              <a:ext uri="{FF2B5EF4-FFF2-40B4-BE49-F238E27FC236}">
                <a16:creationId xmlns:a16="http://schemas.microsoft.com/office/drawing/2014/main" id="{07E2BDDB-A86B-41CC-965D-9B619DC6D065}"/>
              </a:ext>
            </a:extLst>
          </p:cNvPr>
          <p:cNvSpPr txBox="1">
            <a:spLocks noChangeArrowheads="1"/>
          </p:cNvSpPr>
          <p:nvPr/>
        </p:nvSpPr>
        <p:spPr bwMode="auto">
          <a:xfrm rot="-10800000">
            <a:off x="150813" y="992188"/>
            <a:ext cx="5048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>
                <a:solidFill>
                  <a:schemeClr val="bg1"/>
                </a:solidFill>
                <a:latin typeface="Arial" charset="0"/>
              </a:rPr>
              <a:t>              </a:t>
            </a:r>
            <a:r>
              <a:rPr lang="de-DE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Lise-Meitner-Gymnasium Willich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727E1A5B-1881-4201-B5B4-283755BAB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0"/>
            <a:ext cx="24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91DDDB"/>
              </a:solidFill>
              <a:latin typeface="Mistral" panose="03090702030407020403" pitchFamily="66" charset="0"/>
            </a:endParaRPr>
          </a:p>
        </p:txBody>
      </p:sp>
      <p:pic>
        <p:nvPicPr>
          <p:cNvPr id="45061" name="Picture 5" descr="LM-Logo_schwarz ohne Schrift">
            <a:extLst>
              <a:ext uri="{FF2B5EF4-FFF2-40B4-BE49-F238E27FC236}">
                <a16:creationId xmlns:a16="http://schemas.microsoft.com/office/drawing/2014/main" id="{0EFEFEBA-AC98-4F4E-A742-987B97C54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"/>
          <a:stretch>
            <a:fillRect/>
          </a:stretch>
        </p:blipFill>
        <p:spPr bwMode="auto">
          <a:xfrm>
            <a:off x="7010400" y="0"/>
            <a:ext cx="1820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Line 6">
            <a:extLst>
              <a:ext uri="{FF2B5EF4-FFF2-40B4-BE49-F238E27FC236}">
                <a16:creationId xmlns:a16="http://schemas.microsoft.com/office/drawing/2014/main" id="{2F950EE7-E895-4416-9DE8-A0B6D4FA47A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8991600" cy="0"/>
          </a:xfrm>
          <a:prstGeom prst="line">
            <a:avLst/>
          </a:prstGeom>
          <a:noFill/>
          <a:ln w="412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0BD3522F-A858-4A8A-AF4D-EDE8FF2B6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45064" name="Rectangle 8">
            <a:extLst>
              <a:ext uri="{FF2B5EF4-FFF2-40B4-BE49-F238E27FC236}">
                <a16:creationId xmlns:a16="http://schemas.microsoft.com/office/drawing/2014/main" id="{7367CE0D-BAF6-40EE-B779-8A361F70C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88913"/>
            <a:ext cx="49863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b="1">
                <a:latin typeface="AvantGarde Md BT" pitchFamily="34" charset="0"/>
              </a:rPr>
              <a:t>Schultag in der 5. Klasse</a:t>
            </a:r>
          </a:p>
        </p:txBody>
      </p:sp>
      <p:graphicFrame>
        <p:nvGraphicFramePr>
          <p:cNvPr id="135356" name="Group 188">
            <a:extLst>
              <a:ext uri="{FF2B5EF4-FFF2-40B4-BE49-F238E27FC236}">
                <a16:creationId xmlns:a16="http://schemas.microsoft.com/office/drawing/2014/main" id="{CEADBBCF-E205-428B-AA25-E5B7D4B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124611"/>
              </p:ext>
            </p:extLst>
          </p:nvPr>
        </p:nvGraphicFramePr>
        <p:xfrm>
          <a:off x="1116013" y="1341438"/>
          <a:ext cx="7556500" cy="5343528"/>
        </p:xfrm>
        <a:graphic>
          <a:graphicData uri="http://schemas.openxmlformats.org/drawingml/2006/table">
            <a:tbl>
              <a:tblPr/>
              <a:tblGrid>
                <a:gridCol w="1150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1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1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1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41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MO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DI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MI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DO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FR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6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8:10 – 9:40</a:t>
                      </a:r>
                    </a:p>
                  </a:txBody>
                  <a:tcPr marL="90000" marR="90000" marT="46797" marB="4679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Deutsch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Deutsch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Mathe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Mathe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Sport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Sport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Informatik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Englisch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Kunst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Kunst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68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Hofpause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E6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40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10:00 – 11:30</a:t>
                      </a:r>
                    </a:p>
                  </a:txBody>
                  <a:tcPr marL="90000" marR="90000" marT="46797" marB="4679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Biologie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Biologie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Englisch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Englisch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Deutsch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Deutsch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Freiarbeit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Freiarbeit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Mathe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Mathe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55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Hofpause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E6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17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11:50 – 13:20</a:t>
                      </a:r>
                    </a:p>
                  </a:txBody>
                  <a:tcPr marL="90000" marR="90000" marT="46797" marB="4679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Sport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Sport</a:t>
                      </a:r>
                      <a:endParaRPr lang="de-DE"/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Religion/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Prakt. Philosophie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Politik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Politik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Musik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Musik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Englisch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Englisch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68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Mittagspause/ Gelegenheit zum Mittagessen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E6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667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14:00 –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16:00</a:t>
                      </a:r>
                    </a:p>
                  </a:txBody>
                  <a:tcPr marL="90000" marR="90000" marT="46797" marB="4679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Hausaufgabenbetreuung oder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Angebote im Nachmittagsbereich (flexibel/kostenlos)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3672F57E-92F6-4434-AD54-544FC8807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0"/>
            <a:ext cx="838200" cy="6858000"/>
          </a:xfrm>
          <a:prstGeom prst="rect">
            <a:avLst/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175107" name="Text Box 3">
            <a:extLst>
              <a:ext uri="{FF2B5EF4-FFF2-40B4-BE49-F238E27FC236}">
                <a16:creationId xmlns:a16="http://schemas.microsoft.com/office/drawing/2014/main" id="{6CAD33F1-8841-4A90-B7FA-7475784C2FF8}"/>
              </a:ext>
            </a:extLst>
          </p:cNvPr>
          <p:cNvSpPr txBox="1">
            <a:spLocks noChangeArrowheads="1"/>
          </p:cNvSpPr>
          <p:nvPr/>
        </p:nvSpPr>
        <p:spPr bwMode="auto">
          <a:xfrm rot="-10800000">
            <a:off x="150813" y="992188"/>
            <a:ext cx="5048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>
                <a:solidFill>
                  <a:schemeClr val="bg1"/>
                </a:solidFill>
                <a:latin typeface="Arial" charset="0"/>
              </a:rPr>
              <a:t>              </a:t>
            </a:r>
            <a:r>
              <a:rPr lang="de-DE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Lise-Meitner-Gymnasium Willich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C8CDF83C-37FD-4746-B534-50A5A6F28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0"/>
            <a:ext cx="24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91DDDB"/>
              </a:solidFill>
              <a:latin typeface="Mistral" panose="03090702030407020403" pitchFamily="66" charset="0"/>
            </a:endParaRPr>
          </a:p>
        </p:txBody>
      </p:sp>
      <p:pic>
        <p:nvPicPr>
          <p:cNvPr id="47109" name="Picture 5" descr="LM-Logo_schwarz ohne Schrift">
            <a:extLst>
              <a:ext uri="{FF2B5EF4-FFF2-40B4-BE49-F238E27FC236}">
                <a16:creationId xmlns:a16="http://schemas.microsoft.com/office/drawing/2014/main" id="{D2DDE13B-C6D5-4381-81C6-7FFDD3AC1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9" r="8989" b="14880"/>
          <a:stretch>
            <a:fillRect/>
          </a:stretch>
        </p:blipFill>
        <p:spPr bwMode="auto">
          <a:xfrm>
            <a:off x="7323138" y="0"/>
            <a:ext cx="182086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Line 6">
            <a:extLst>
              <a:ext uri="{FF2B5EF4-FFF2-40B4-BE49-F238E27FC236}">
                <a16:creationId xmlns:a16="http://schemas.microsoft.com/office/drawing/2014/main" id="{AB88F23A-A7BD-43D7-8F11-6B6457996D2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8991600" cy="0"/>
          </a:xfrm>
          <a:prstGeom prst="line">
            <a:avLst/>
          </a:prstGeom>
          <a:noFill/>
          <a:ln w="412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Text Box 7">
            <a:extLst>
              <a:ext uri="{FF2B5EF4-FFF2-40B4-BE49-F238E27FC236}">
                <a16:creationId xmlns:a16="http://schemas.microsoft.com/office/drawing/2014/main" id="{886F057C-02E5-47C2-8DB6-EEBB9BFD0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47112" name="Rectangle 8">
            <a:extLst>
              <a:ext uri="{FF2B5EF4-FFF2-40B4-BE49-F238E27FC236}">
                <a16:creationId xmlns:a16="http://schemas.microsoft.com/office/drawing/2014/main" id="{4C425075-347D-4F46-BBCE-82AC66A2B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088" y="188913"/>
            <a:ext cx="49863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b="1">
                <a:latin typeface="AvantGarde Md BT" pitchFamily="34" charset="0"/>
              </a:rPr>
              <a:t>Schultag in der 5. Klasse</a:t>
            </a:r>
          </a:p>
        </p:txBody>
      </p:sp>
      <p:sp>
        <p:nvSpPr>
          <p:cNvPr id="175113" name="Text Box 9">
            <a:extLst>
              <a:ext uri="{FF2B5EF4-FFF2-40B4-BE49-F238E27FC236}">
                <a16:creationId xmlns:a16="http://schemas.microsoft.com/office/drawing/2014/main" id="{D693613C-ADFA-48D4-A764-DBDC2FB2A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2349500"/>
            <a:ext cx="69850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800" b="1" u="sng" dirty="0">
                <a:latin typeface="Arial" panose="020B0604020202020204" pitchFamily="34" charset="0"/>
              </a:rPr>
              <a:t>Gelegenheit zum Mittagessen:</a:t>
            </a:r>
            <a:r>
              <a:rPr lang="de-DE" altLang="de-DE" sz="2800" b="1" dirty="0">
                <a:latin typeface="Arial" panose="020B0604020202020204" pitchFamily="34" charset="0"/>
              </a:rPr>
              <a:t>    Auswahl zwischen drei Gerichten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b="1" dirty="0">
                <a:latin typeface="Arial" panose="020B0604020202020204" pitchFamily="34" charset="0"/>
              </a:rPr>
              <a:t>mit Vorbestellung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b="1" dirty="0">
                <a:latin typeface="Arial" panose="020B0604020202020204" pitchFamily="34" charset="0"/>
              </a:rPr>
              <a:t>Preis: 3,20 Euro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800" b="1" dirty="0">
              <a:latin typeface="Arial" panose="020B0604020202020204" pitchFamily="34" charset="0"/>
            </a:endParaRPr>
          </a:p>
          <a:p>
            <a:pPr>
              <a:spcBef>
                <a:spcPct val="40000"/>
              </a:spcBef>
              <a:buFontTx/>
              <a:buNone/>
            </a:pPr>
            <a:r>
              <a:rPr lang="de-DE" altLang="de-DE" sz="2800" b="1" u="sng" dirty="0">
                <a:latin typeface="Arial" panose="020B0604020202020204" pitchFamily="34" charset="0"/>
              </a:rPr>
              <a:t>Förderangebote </a:t>
            </a:r>
          </a:p>
          <a:p>
            <a:pPr>
              <a:spcBef>
                <a:spcPct val="40000"/>
              </a:spcBef>
              <a:buFontTx/>
              <a:buNone/>
            </a:pPr>
            <a:r>
              <a:rPr lang="de-DE" altLang="de-DE" sz="2800" b="1" u="sng" dirty="0">
                <a:latin typeface="Arial" panose="020B0604020202020204" pitchFamily="34" charset="0"/>
              </a:rPr>
              <a:t>Arbeitsgemeinschaften</a:t>
            </a:r>
          </a:p>
          <a:p>
            <a:pPr>
              <a:spcBef>
                <a:spcPct val="50000"/>
              </a:spcBef>
              <a:buFontTx/>
              <a:buNone/>
            </a:pPr>
            <a:endParaRPr lang="de-DE" altLang="de-DE" sz="3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de-DE" altLang="de-DE" sz="3000" dirty="0">
              <a:latin typeface="Arial" panose="020B0604020202020204" pitchFamily="34" charset="0"/>
            </a:endParaRPr>
          </a:p>
        </p:txBody>
      </p:sp>
      <p:sp>
        <p:nvSpPr>
          <p:cNvPr id="47114" name="Text Box 10">
            <a:extLst>
              <a:ext uri="{FF2B5EF4-FFF2-40B4-BE49-F238E27FC236}">
                <a16:creationId xmlns:a16="http://schemas.microsoft.com/office/drawing/2014/main" id="{3691F86A-EB54-4D37-A9B8-D935BE3FF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216025"/>
            <a:ext cx="5635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175115" name="Text Box 11">
            <a:extLst>
              <a:ext uri="{FF2B5EF4-FFF2-40B4-BE49-F238E27FC236}">
                <a16:creationId xmlns:a16="http://schemas.microsoft.com/office/drawing/2014/main" id="{5958F61B-7337-4B89-A0C4-66DD9F644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44588"/>
            <a:ext cx="7705725" cy="946150"/>
          </a:xfrm>
          <a:prstGeom prst="rect">
            <a:avLst/>
          </a:prstGeom>
          <a:solidFill>
            <a:srgbClr val="54D7D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>
                <a:latin typeface="Arial" panose="020B0604020202020204" pitchFamily="34" charset="0"/>
              </a:rPr>
              <a:t>Teilnahme an den Angeboten der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>
                <a:latin typeface="Arial" panose="020B0604020202020204" pitchFamily="34" charset="0"/>
              </a:rPr>
              <a:t>Über-Mittag-Betreuung nach Wunsch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3" grpId="0"/>
      <p:bldP spid="1751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4180ABC-0C99-4B42-B546-C913E592D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0"/>
            <a:ext cx="838200" cy="6858000"/>
          </a:xfrm>
          <a:prstGeom prst="rect">
            <a:avLst/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175107" name="Text Box 3">
            <a:extLst>
              <a:ext uri="{FF2B5EF4-FFF2-40B4-BE49-F238E27FC236}">
                <a16:creationId xmlns:a16="http://schemas.microsoft.com/office/drawing/2014/main" id="{5A19489C-4BFB-4AB8-8A37-F8DB201BE852}"/>
              </a:ext>
            </a:extLst>
          </p:cNvPr>
          <p:cNvSpPr txBox="1">
            <a:spLocks noChangeArrowheads="1"/>
          </p:cNvSpPr>
          <p:nvPr/>
        </p:nvSpPr>
        <p:spPr bwMode="auto">
          <a:xfrm rot="-10800000">
            <a:off x="150813" y="992188"/>
            <a:ext cx="5048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>
                <a:solidFill>
                  <a:schemeClr val="bg1"/>
                </a:solidFill>
                <a:latin typeface="Arial" charset="0"/>
              </a:rPr>
              <a:t>              </a:t>
            </a:r>
            <a:r>
              <a:rPr lang="de-DE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Lise-Meitner-Gymnasium Willich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FCE0CC88-30FB-48F6-8DD1-46C474FCA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0"/>
            <a:ext cx="24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91DDDB"/>
              </a:solidFill>
              <a:latin typeface="Mistral" panose="03090702030407020403" pitchFamily="66" charset="0"/>
            </a:endParaRPr>
          </a:p>
        </p:txBody>
      </p:sp>
      <p:pic>
        <p:nvPicPr>
          <p:cNvPr id="49157" name="Picture 5" descr="LM-Logo_schwarz ohne Schrift">
            <a:extLst>
              <a:ext uri="{FF2B5EF4-FFF2-40B4-BE49-F238E27FC236}">
                <a16:creationId xmlns:a16="http://schemas.microsoft.com/office/drawing/2014/main" id="{CB311524-4B4C-48AD-BF18-758A302F1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9" r="8989" b="14880"/>
          <a:stretch>
            <a:fillRect/>
          </a:stretch>
        </p:blipFill>
        <p:spPr bwMode="auto">
          <a:xfrm>
            <a:off x="7323138" y="0"/>
            <a:ext cx="182086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Line 6">
            <a:extLst>
              <a:ext uri="{FF2B5EF4-FFF2-40B4-BE49-F238E27FC236}">
                <a16:creationId xmlns:a16="http://schemas.microsoft.com/office/drawing/2014/main" id="{5F3C7090-F2DF-4E28-BD09-5C3A9780C7E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8991600" cy="0"/>
          </a:xfrm>
          <a:prstGeom prst="line">
            <a:avLst/>
          </a:prstGeom>
          <a:noFill/>
          <a:ln w="412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Text Box 7">
            <a:extLst>
              <a:ext uri="{FF2B5EF4-FFF2-40B4-BE49-F238E27FC236}">
                <a16:creationId xmlns:a16="http://schemas.microsoft.com/office/drawing/2014/main" id="{205DC157-EA83-4485-9B71-998AABCA0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49160" name="Rectangle 8">
            <a:extLst>
              <a:ext uri="{FF2B5EF4-FFF2-40B4-BE49-F238E27FC236}">
                <a16:creationId xmlns:a16="http://schemas.microsoft.com/office/drawing/2014/main" id="{32854B0F-FE13-4E03-829E-02E658027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088" y="188913"/>
            <a:ext cx="50085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b="1">
                <a:latin typeface="AvantGarde Md BT" pitchFamily="34" charset="0"/>
              </a:rPr>
              <a:t>Hausaufgabenbetreuung</a:t>
            </a:r>
          </a:p>
        </p:txBody>
      </p:sp>
      <p:sp>
        <p:nvSpPr>
          <p:cNvPr id="175113" name="Text Box 9">
            <a:extLst>
              <a:ext uri="{FF2B5EF4-FFF2-40B4-BE49-F238E27FC236}">
                <a16:creationId xmlns:a16="http://schemas.microsoft.com/office/drawing/2014/main" id="{ADC2638D-1F57-401E-B427-9B05106D7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2636838"/>
            <a:ext cx="69850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800" b="1" u="sng">
                <a:latin typeface="Arial" panose="020B0604020202020204" pitchFamily="34" charset="0"/>
              </a:rPr>
              <a:t>Individuell und</a:t>
            </a:r>
            <a:br>
              <a:rPr lang="de-DE" altLang="de-DE" sz="2800" b="1" u="sng">
                <a:latin typeface="Arial" panose="020B0604020202020204" pitchFamily="34" charset="0"/>
              </a:rPr>
            </a:br>
            <a:r>
              <a:rPr lang="de-DE" altLang="de-DE" sz="2800" b="1" u="sng">
                <a:latin typeface="Arial" panose="020B0604020202020204" pitchFamily="34" charset="0"/>
              </a:rPr>
              <a:t>flexibel wählbar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DE" altLang="de-DE" sz="2800" b="1" u="sng">
                <a:latin typeface="Arial" panose="020B0604020202020204" pitchFamily="34" charset="0"/>
              </a:rPr>
              <a:t>Betreuung in kleinen</a:t>
            </a:r>
            <a:br>
              <a:rPr lang="de-DE" altLang="de-DE" sz="2800" b="1" u="sng">
                <a:latin typeface="Arial" panose="020B0604020202020204" pitchFamily="34" charset="0"/>
              </a:rPr>
            </a:br>
            <a:r>
              <a:rPr lang="de-DE" altLang="de-DE" sz="2800" b="1" u="sng">
                <a:latin typeface="Arial" panose="020B0604020202020204" pitchFamily="34" charset="0"/>
              </a:rPr>
              <a:t>Gruppen</a:t>
            </a:r>
          </a:p>
          <a:p>
            <a:pPr>
              <a:spcBef>
                <a:spcPct val="50000"/>
              </a:spcBef>
              <a:buFontTx/>
              <a:buNone/>
            </a:pPr>
            <a:endParaRPr lang="de-DE" altLang="de-DE" sz="3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de-DE" altLang="de-DE" sz="3000">
              <a:latin typeface="Arial" panose="020B0604020202020204" pitchFamily="34" charset="0"/>
            </a:endParaRPr>
          </a:p>
        </p:txBody>
      </p:sp>
      <p:sp>
        <p:nvSpPr>
          <p:cNvPr id="49162" name="Text Box 10">
            <a:extLst>
              <a:ext uri="{FF2B5EF4-FFF2-40B4-BE49-F238E27FC236}">
                <a16:creationId xmlns:a16="http://schemas.microsoft.com/office/drawing/2014/main" id="{59961D3B-78E7-4137-ADF9-93005C7F9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216025"/>
            <a:ext cx="5635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49163" name="Text Box 11">
            <a:extLst>
              <a:ext uri="{FF2B5EF4-FFF2-40B4-BE49-F238E27FC236}">
                <a16:creationId xmlns:a16="http://schemas.microsoft.com/office/drawing/2014/main" id="{5DAF03AA-CBED-4D98-A1D2-490F74293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44588"/>
            <a:ext cx="7705725" cy="946150"/>
          </a:xfrm>
          <a:prstGeom prst="rect">
            <a:avLst/>
          </a:prstGeom>
          <a:solidFill>
            <a:srgbClr val="54D7D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>
                <a:latin typeface="Arial" panose="020B0604020202020204" pitchFamily="34" charset="0"/>
              </a:rPr>
              <a:t>Teilnahme an den Angeboten der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>
                <a:latin typeface="Arial" panose="020B0604020202020204" pitchFamily="34" charset="0"/>
              </a:rPr>
              <a:t>Über-Mittag-Betreuung nach Wunsch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D759B0A-08A3-4DA3-8BC0-926D99249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2476500"/>
            <a:ext cx="34798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A9EBC794-1B1B-4DAB-AD5B-A38D2B120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0"/>
            <a:ext cx="838200" cy="6858000"/>
          </a:xfrm>
          <a:prstGeom prst="rect">
            <a:avLst/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192515" name="Text Box 3">
            <a:extLst>
              <a:ext uri="{FF2B5EF4-FFF2-40B4-BE49-F238E27FC236}">
                <a16:creationId xmlns:a16="http://schemas.microsoft.com/office/drawing/2014/main" id="{EAF81BD2-0291-4B2F-A3AB-1BA33CF39C0E}"/>
              </a:ext>
            </a:extLst>
          </p:cNvPr>
          <p:cNvSpPr txBox="1">
            <a:spLocks noChangeArrowheads="1"/>
          </p:cNvSpPr>
          <p:nvPr/>
        </p:nvSpPr>
        <p:spPr bwMode="auto">
          <a:xfrm rot="-10800000">
            <a:off x="150813" y="992188"/>
            <a:ext cx="5048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>
                <a:solidFill>
                  <a:schemeClr val="bg1"/>
                </a:solidFill>
                <a:latin typeface="Arial" charset="0"/>
              </a:rPr>
              <a:t>              </a:t>
            </a:r>
            <a:r>
              <a:rPr lang="de-DE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Lise-Meitner-Gymnasium Willich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5597465B-39FC-442E-BFDD-D36C477B2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0"/>
            <a:ext cx="24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91DDDB"/>
              </a:solidFill>
              <a:latin typeface="Mistral" panose="03090702030407020403" pitchFamily="66" charset="0"/>
            </a:endParaRPr>
          </a:p>
        </p:txBody>
      </p:sp>
      <p:pic>
        <p:nvPicPr>
          <p:cNvPr id="51205" name="Picture 5" descr="LM-Logo_schwarz ohne Schrift">
            <a:extLst>
              <a:ext uri="{FF2B5EF4-FFF2-40B4-BE49-F238E27FC236}">
                <a16:creationId xmlns:a16="http://schemas.microsoft.com/office/drawing/2014/main" id="{94547C46-DE3D-459A-AA38-464B2648E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"/>
          <a:stretch>
            <a:fillRect/>
          </a:stretch>
        </p:blipFill>
        <p:spPr bwMode="auto">
          <a:xfrm>
            <a:off x="7010400" y="0"/>
            <a:ext cx="1820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Line 6">
            <a:extLst>
              <a:ext uri="{FF2B5EF4-FFF2-40B4-BE49-F238E27FC236}">
                <a16:creationId xmlns:a16="http://schemas.microsoft.com/office/drawing/2014/main" id="{CF3B169F-1301-4D5E-81DA-A2842AB32F1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8991600" cy="0"/>
          </a:xfrm>
          <a:prstGeom prst="line">
            <a:avLst/>
          </a:prstGeom>
          <a:noFill/>
          <a:ln w="412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Textfeld 1">
            <a:extLst>
              <a:ext uri="{FF2B5EF4-FFF2-40B4-BE49-F238E27FC236}">
                <a16:creationId xmlns:a16="http://schemas.microsoft.com/office/drawing/2014/main" id="{C784DD9E-FAB3-4BEF-B342-A2B400EC2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341438"/>
            <a:ext cx="727233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b="1">
                <a:latin typeface="AvantGarde Md BT" pitchFamily="34" charset="0"/>
              </a:rPr>
              <a:t>      Busanbindungen nach  Anrath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latin typeface="AvantGarde Md BT" pitchFamily="34" charset="0"/>
              </a:rPr>
              <a:t>Alt-Willich (071), Wekeln (055)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400">
                <a:latin typeface="AvantGarde Md BT" pitchFamily="34" charset="0"/>
              </a:rPr>
              <a:t>Forstwald (054)</a:t>
            </a:r>
            <a:r>
              <a:rPr lang="de-DE" altLang="de-DE">
                <a:latin typeface="AvantGarde Md BT" pitchFamily="34" charset="0"/>
              </a:rPr>
              <a:t>        Anrath         </a:t>
            </a:r>
            <a:r>
              <a:rPr lang="de-DE" altLang="de-DE" sz="2400">
                <a:latin typeface="AvantGarde Md BT" pitchFamily="34" charset="0"/>
              </a:rPr>
              <a:t>Vorst (SB 87)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latin typeface="AvantGarde Md BT" pitchFamily="34" charset="0"/>
              </a:rPr>
              <a:t>             Schiefbahn/Neersen (036/38)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51208" name="Pfeil nach oben und unten 2">
            <a:extLst>
              <a:ext uri="{FF2B5EF4-FFF2-40B4-BE49-F238E27FC236}">
                <a16:creationId xmlns:a16="http://schemas.microsoft.com/office/drawing/2014/main" id="{AFE76C76-7851-4E9C-9CAE-5FB4461E5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75" y="4198938"/>
            <a:ext cx="252413" cy="792162"/>
          </a:xfrm>
          <a:prstGeom prst="upDownArrow">
            <a:avLst>
              <a:gd name="adj1" fmla="val 50000"/>
              <a:gd name="adj2" fmla="val 49923"/>
            </a:avLst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51209" name="Pfeil nach oben und unten 10">
            <a:extLst>
              <a:ext uri="{FF2B5EF4-FFF2-40B4-BE49-F238E27FC236}">
                <a16:creationId xmlns:a16="http://schemas.microsoft.com/office/drawing/2014/main" id="{6DB5DB60-FC01-464B-977F-792186CC4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75" y="2636838"/>
            <a:ext cx="252413" cy="792162"/>
          </a:xfrm>
          <a:prstGeom prst="upDownArrow">
            <a:avLst>
              <a:gd name="adj1" fmla="val 50000"/>
              <a:gd name="adj2" fmla="val 49923"/>
            </a:avLst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51210" name="Pfeil nach links und rechts 3">
            <a:extLst>
              <a:ext uri="{FF2B5EF4-FFF2-40B4-BE49-F238E27FC236}">
                <a16:creationId xmlns:a16="http://schemas.microsoft.com/office/drawing/2014/main" id="{498AEBFE-CA52-4643-A38D-467979A4D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3751263"/>
            <a:ext cx="863600" cy="227012"/>
          </a:xfrm>
          <a:prstGeom prst="leftRightArrow">
            <a:avLst>
              <a:gd name="adj1" fmla="val 50000"/>
              <a:gd name="adj2" fmla="val 50177"/>
            </a:avLst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51211" name="Pfeil nach links und rechts 12">
            <a:extLst>
              <a:ext uri="{FF2B5EF4-FFF2-40B4-BE49-F238E27FC236}">
                <a16:creationId xmlns:a16="http://schemas.microsoft.com/office/drawing/2014/main" id="{D1A04745-B625-47E1-ACA1-1FE1F417D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9913" y="3751263"/>
            <a:ext cx="865187" cy="227012"/>
          </a:xfrm>
          <a:prstGeom prst="leftRightArrow">
            <a:avLst>
              <a:gd name="adj1" fmla="val 50000"/>
              <a:gd name="adj2" fmla="val 50269"/>
            </a:avLst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pic>
        <p:nvPicPr>
          <p:cNvPr id="51212" name="Picture 7">
            <a:extLst>
              <a:ext uri="{FF2B5EF4-FFF2-40B4-BE49-F238E27FC236}">
                <a16:creationId xmlns:a16="http://schemas.microsoft.com/office/drawing/2014/main" id="{584D3538-9A06-4B82-9C87-7849B1C17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2724150"/>
            <a:ext cx="528637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BEE7E6"/>
                    </a:gs>
                    <a:gs pos="100000">
                      <a:srgbClr val="2CB2AE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3" name="Picture 8" descr="C:\Users\m.groth\AppData\Local\Microsoft\Windows\Temporary Internet Files\Content.IE5\KBHQPZMA\800px-Fahrrad-Symbol.svg[1].png">
            <a:extLst>
              <a:ext uri="{FF2B5EF4-FFF2-40B4-BE49-F238E27FC236}">
                <a16:creationId xmlns:a16="http://schemas.microsoft.com/office/drawing/2014/main" id="{AC773D2A-3C4B-4876-88A1-826ECC51F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843213"/>
            <a:ext cx="5365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4" name="Picture 8" descr="C:\Users\m.groth\AppData\Local\Microsoft\Windows\Temporary Internet Files\Content.IE5\KBHQPZMA\800px-Fahrrad-Symbol.svg[1].png">
            <a:extLst>
              <a:ext uri="{FF2B5EF4-FFF2-40B4-BE49-F238E27FC236}">
                <a16:creationId xmlns:a16="http://schemas.microsoft.com/office/drawing/2014/main" id="{440526AE-C314-4B92-BB6C-F45AB1538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11688"/>
            <a:ext cx="5365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5" name="Picture 7">
            <a:extLst>
              <a:ext uri="{FF2B5EF4-FFF2-40B4-BE49-F238E27FC236}">
                <a16:creationId xmlns:a16="http://schemas.microsoft.com/office/drawing/2014/main" id="{05621AB0-938B-4EBF-B68B-219D286B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4511675"/>
            <a:ext cx="542925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BEE7E6"/>
                    </a:gs>
                    <a:gs pos="100000">
                      <a:srgbClr val="2CB2AE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16" name="Pfeil nach links und rechts 17">
            <a:extLst>
              <a:ext uri="{FF2B5EF4-FFF2-40B4-BE49-F238E27FC236}">
                <a16:creationId xmlns:a16="http://schemas.microsoft.com/office/drawing/2014/main" id="{A9C8C079-E997-4D09-B6ED-99F911ABCB9F}"/>
              </a:ext>
            </a:extLst>
          </p:cNvPr>
          <p:cNvSpPr>
            <a:spLocks noChangeArrowheads="1"/>
          </p:cNvSpPr>
          <p:nvPr/>
        </p:nvSpPr>
        <p:spPr bwMode="auto">
          <a:xfrm rot="-1632338">
            <a:off x="5513388" y="3217863"/>
            <a:ext cx="865187" cy="228600"/>
          </a:xfrm>
          <a:prstGeom prst="leftRightArrow">
            <a:avLst>
              <a:gd name="adj1" fmla="val 50000"/>
              <a:gd name="adj2" fmla="val 49920"/>
            </a:avLst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51217" name="Pfeil nach links und rechts 18">
            <a:extLst>
              <a:ext uri="{FF2B5EF4-FFF2-40B4-BE49-F238E27FC236}">
                <a16:creationId xmlns:a16="http://schemas.microsoft.com/office/drawing/2014/main" id="{CD20B9E4-1D00-4860-85C2-0D2ED47C7D69}"/>
              </a:ext>
            </a:extLst>
          </p:cNvPr>
          <p:cNvSpPr>
            <a:spLocks noChangeArrowheads="1"/>
          </p:cNvSpPr>
          <p:nvPr/>
        </p:nvSpPr>
        <p:spPr bwMode="auto">
          <a:xfrm rot="-1960203">
            <a:off x="3508375" y="4295775"/>
            <a:ext cx="857250" cy="246063"/>
          </a:xfrm>
          <a:prstGeom prst="leftRightArrow">
            <a:avLst>
              <a:gd name="adj1" fmla="val 50000"/>
              <a:gd name="adj2" fmla="val 50145"/>
            </a:avLst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51218" name="Pfeil nach links und rechts 19">
            <a:extLst>
              <a:ext uri="{FF2B5EF4-FFF2-40B4-BE49-F238E27FC236}">
                <a16:creationId xmlns:a16="http://schemas.microsoft.com/office/drawing/2014/main" id="{8F8CE82F-E8CC-4162-82EE-7664CCF74310}"/>
              </a:ext>
            </a:extLst>
          </p:cNvPr>
          <p:cNvSpPr>
            <a:spLocks noChangeArrowheads="1"/>
          </p:cNvSpPr>
          <p:nvPr/>
        </p:nvSpPr>
        <p:spPr bwMode="auto">
          <a:xfrm rot="1359340">
            <a:off x="5508625" y="4356100"/>
            <a:ext cx="863600" cy="228600"/>
          </a:xfrm>
          <a:prstGeom prst="leftRightArrow">
            <a:avLst>
              <a:gd name="adj1" fmla="val 50000"/>
              <a:gd name="adj2" fmla="val 49828"/>
            </a:avLst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51219" name="Pfeil nach links und rechts 20">
            <a:extLst>
              <a:ext uri="{FF2B5EF4-FFF2-40B4-BE49-F238E27FC236}">
                <a16:creationId xmlns:a16="http://schemas.microsoft.com/office/drawing/2014/main" id="{2E4E1B35-D2DD-4A4E-B2F8-3AF1842AC7D3}"/>
              </a:ext>
            </a:extLst>
          </p:cNvPr>
          <p:cNvSpPr>
            <a:spLocks noChangeArrowheads="1"/>
          </p:cNvSpPr>
          <p:nvPr/>
        </p:nvSpPr>
        <p:spPr bwMode="auto">
          <a:xfrm rot="1543520">
            <a:off x="3513138" y="3146425"/>
            <a:ext cx="863600" cy="227013"/>
          </a:xfrm>
          <a:prstGeom prst="leftRightArrow">
            <a:avLst>
              <a:gd name="adj1" fmla="val 50000"/>
              <a:gd name="adj2" fmla="val 50177"/>
            </a:avLst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51220" name="Pfeil nach links und rechts 21">
            <a:extLst>
              <a:ext uri="{FF2B5EF4-FFF2-40B4-BE49-F238E27FC236}">
                <a16:creationId xmlns:a16="http://schemas.microsoft.com/office/drawing/2014/main" id="{3EE6EEC6-EB0D-42E5-8E1A-94E17C1B862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299450" y="1514475"/>
            <a:ext cx="233363" cy="228600"/>
          </a:xfrm>
          <a:prstGeom prst="leftRightArrow">
            <a:avLst>
              <a:gd name="adj1" fmla="val 50000"/>
              <a:gd name="adj2" fmla="val 49685"/>
            </a:avLst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pic>
        <p:nvPicPr>
          <p:cNvPr id="51221" name="Picture 9" descr="C:\Program Files (x86)\Microsoft Office\MEDIA\CAGCAT10\j0183328.wmf">
            <a:extLst>
              <a:ext uri="{FF2B5EF4-FFF2-40B4-BE49-F238E27FC236}">
                <a16:creationId xmlns:a16="http://schemas.microsoft.com/office/drawing/2014/main" id="{91004233-EB00-478E-B656-503936A12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2188"/>
            <a:ext cx="152241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2" name="Textfeld 1">
            <a:extLst>
              <a:ext uri="{FF2B5EF4-FFF2-40B4-BE49-F238E27FC236}">
                <a16:creationId xmlns:a16="http://schemas.microsoft.com/office/drawing/2014/main" id="{5B460D7F-B917-47DF-8BBE-2BA4DEE87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8" y="241300"/>
            <a:ext cx="2941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b="1">
                <a:latin typeface="Arial" panose="020B0604020202020204" pitchFamily="34" charset="0"/>
                <a:cs typeface="Arial" panose="020B0604020202020204" pitchFamily="34" charset="0"/>
              </a:rPr>
              <a:t>Erreichbarkeit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9B0D179B-CDAF-4965-A836-29AF9DFAE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0"/>
            <a:ext cx="838200" cy="6858000"/>
          </a:xfrm>
          <a:prstGeom prst="rect">
            <a:avLst/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A407AB9D-D924-4F09-A04C-5A848F641094}"/>
              </a:ext>
            </a:extLst>
          </p:cNvPr>
          <p:cNvSpPr txBox="1">
            <a:spLocks noChangeArrowheads="1"/>
          </p:cNvSpPr>
          <p:nvPr/>
        </p:nvSpPr>
        <p:spPr bwMode="auto">
          <a:xfrm rot="-10800000">
            <a:off x="150813" y="992188"/>
            <a:ext cx="5048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>
                <a:solidFill>
                  <a:schemeClr val="bg1"/>
                </a:solidFill>
                <a:latin typeface="Arial" charset="0"/>
              </a:rPr>
              <a:t>              </a:t>
            </a:r>
            <a:r>
              <a:rPr lang="de-DE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Lise-Meitner-Gymnasium Willich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53252" name="Text Box 6">
            <a:extLst>
              <a:ext uri="{FF2B5EF4-FFF2-40B4-BE49-F238E27FC236}">
                <a16:creationId xmlns:a16="http://schemas.microsoft.com/office/drawing/2014/main" id="{57091ECB-0F20-4EFD-A925-D8B36A524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0"/>
            <a:ext cx="24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91DDDB"/>
              </a:solidFill>
              <a:latin typeface="Mistral" panose="03090702030407020403" pitchFamily="66" charset="0"/>
            </a:endParaRPr>
          </a:p>
        </p:txBody>
      </p:sp>
      <p:sp>
        <p:nvSpPr>
          <p:cNvPr id="53253" name="Text Box 7">
            <a:extLst>
              <a:ext uri="{FF2B5EF4-FFF2-40B4-BE49-F238E27FC236}">
                <a16:creationId xmlns:a16="http://schemas.microsoft.com/office/drawing/2014/main" id="{1B0CC84C-6182-4BF8-A376-4D56F821D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88913"/>
            <a:ext cx="464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b="1">
                <a:latin typeface="Arial" panose="020B0604020202020204" pitchFamily="34" charset="0"/>
              </a:rPr>
              <a:t>... weitere Termine</a:t>
            </a:r>
          </a:p>
        </p:txBody>
      </p:sp>
      <p:sp>
        <p:nvSpPr>
          <p:cNvPr id="53254" name="Text Box 8">
            <a:extLst>
              <a:ext uri="{FF2B5EF4-FFF2-40B4-BE49-F238E27FC236}">
                <a16:creationId xmlns:a16="http://schemas.microsoft.com/office/drawing/2014/main" id="{CCAE16D4-5E0E-4FC1-A4A6-0F5ABB613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989138"/>
            <a:ext cx="4824413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4000" b="1" u="sng" dirty="0">
                <a:latin typeface="Arial" panose="020B0604020202020204" pitchFamily="34" charset="0"/>
              </a:rPr>
              <a:t>Informationsabend</a:t>
            </a:r>
          </a:p>
          <a:p>
            <a:pPr>
              <a:spcBef>
                <a:spcPct val="75000"/>
              </a:spcBef>
              <a:buFontTx/>
              <a:buNone/>
            </a:pPr>
            <a:r>
              <a:rPr lang="de-DE" altLang="de-DE" dirty="0">
                <a:latin typeface="Arial" panose="020B0604020202020204" pitchFamily="34" charset="0"/>
              </a:rPr>
              <a:t>am	09. Januar 2020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DE" altLang="de-DE" dirty="0">
                <a:latin typeface="Arial" panose="020B0604020202020204" pitchFamily="34" charset="0"/>
              </a:rPr>
              <a:t>um	19.30 Uhr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DE" altLang="de-DE" dirty="0">
                <a:latin typeface="Arial" panose="020B0604020202020204" pitchFamily="34" charset="0"/>
              </a:rPr>
              <a:t>im	Forum</a:t>
            </a:r>
          </a:p>
        </p:txBody>
      </p:sp>
      <p:pic>
        <p:nvPicPr>
          <p:cNvPr id="53255" name="Picture 9" descr="LM-Logo_schwarz ohne Schrift">
            <a:extLst>
              <a:ext uri="{FF2B5EF4-FFF2-40B4-BE49-F238E27FC236}">
                <a16:creationId xmlns:a16="http://schemas.microsoft.com/office/drawing/2014/main" id="{AB824756-B5A3-41A8-A62C-055F1AB15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"/>
          <a:stretch>
            <a:fillRect/>
          </a:stretch>
        </p:blipFill>
        <p:spPr bwMode="auto">
          <a:xfrm>
            <a:off x="7010400" y="0"/>
            <a:ext cx="1820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6" name="Line 3">
            <a:extLst>
              <a:ext uri="{FF2B5EF4-FFF2-40B4-BE49-F238E27FC236}">
                <a16:creationId xmlns:a16="http://schemas.microsoft.com/office/drawing/2014/main" id="{EF0F1651-ED64-484B-B861-16932213D07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8991600" cy="0"/>
          </a:xfrm>
          <a:prstGeom prst="line">
            <a:avLst/>
          </a:prstGeom>
          <a:noFill/>
          <a:ln w="412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34AB6711-6E56-41BD-B3D2-35333EA42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0"/>
            <a:ext cx="838200" cy="6858000"/>
          </a:xfrm>
          <a:prstGeom prst="rect">
            <a:avLst/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1CCBBA06-065A-4578-B662-CEFEB43CCF57}"/>
              </a:ext>
            </a:extLst>
          </p:cNvPr>
          <p:cNvSpPr txBox="1">
            <a:spLocks noChangeArrowheads="1"/>
          </p:cNvSpPr>
          <p:nvPr/>
        </p:nvSpPr>
        <p:spPr bwMode="auto">
          <a:xfrm rot="-10800000">
            <a:off x="150813" y="992188"/>
            <a:ext cx="5048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>
                <a:solidFill>
                  <a:schemeClr val="bg1"/>
                </a:solidFill>
                <a:latin typeface="Arial" charset="0"/>
              </a:rPr>
              <a:t>              </a:t>
            </a:r>
            <a:r>
              <a:rPr lang="de-DE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Lise-Meitner-Gymnasium Willich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55300" name="Text Box 6">
            <a:extLst>
              <a:ext uri="{FF2B5EF4-FFF2-40B4-BE49-F238E27FC236}">
                <a16:creationId xmlns:a16="http://schemas.microsoft.com/office/drawing/2014/main" id="{40942C04-FEDE-4817-8FFE-B8D976E6F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0"/>
            <a:ext cx="24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91DDDB"/>
              </a:solidFill>
              <a:latin typeface="Mistral" panose="03090702030407020403" pitchFamily="66" charset="0"/>
            </a:endParaRPr>
          </a:p>
        </p:txBody>
      </p:sp>
      <p:sp>
        <p:nvSpPr>
          <p:cNvPr id="55301" name="Text Box 7">
            <a:extLst>
              <a:ext uri="{FF2B5EF4-FFF2-40B4-BE49-F238E27FC236}">
                <a16:creationId xmlns:a16="http://schemas.microsoft.com/office/drawing/2014/main" id="{FCD55F7B-2447-4399-9B32-41084135F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88913"/>
            <a:ext cx="464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b="1">
                <a:latin typeface="Arial" panose="020B0604020202020204" pitchFamily="34" charset="0"/>
              </a:rPr>
              <a:t>... weitere Termine</a:t>
            </a:r>
          </a:p>
        </p:txBody>
      </p:sp>
      <p:sp>
        <p:nvSpPr>
          <p:cNvPr id="21510" name="Text Box 8">
            <a:extLst>
              <a:ext uri="{FF2B5EF4-FFF2-40B4-BE49-F238E27FC236}">
                <a16:creationId xmlns:a16="http://schemas.microsoft.com/office/drawing/2014/main" id="{B0AC7FE6-9E88-41F6-A9E7-A66F0DFAB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0" y="1095375"/>
            <a:ext cx="7348538" cy="367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de-DE" altLang="de-DE" sz="4000" b="1" u="sng" dirty="0">
                <a:latin typeface="Arial" charset="0"/>
              </a:rPr>
              <a:t>Anmeldetermine 2020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de-DE" altLang="de-DE" sz="2600" u="sng" dirty="0">
                <a:latin typeface="Arial" charset="0"/>
              </a:rPr>
              <a:t>Samstag, 15.02.</a:t>
            </a:r>
            <a:r>
              <a:rPr lang="de-DE" altLang="de-DE" sz="2600" dirty="0">
                <a:latin typeface="Arial" charset="0"/>
              </a:rPr>
              <a:t>, 9.00 Uhr bis 14.00 Uhr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de-DE" altLang="de-DE" sz="2800" u="sng" dirty="0">
                <a:latin typeface="Arial" charset="0"/>
              </a:rPr>
              <a:t>Montag, 17.02.</a:t>
            </a:r>
            <a:r>
              <a:rPr lang="de-DE" altLang="de-DE" sz="2800" dirty="0">
                <a:latin typeface="Arial" charset="0"/>
              </a:rPr>
              <a:t>, 9.00 Uhr bis 13.30 Uhr und 15.00 Uhr bis 18.00 Uhr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de-DE" altLang="de-DE" sz="2800" u="sng" dirty="0">
                <a:latin typeface="Arial" charset="0"/>
              </a:rPr>
              <a:t>Dienstag, 18.02.</a:t>
            </a:r>
            <a:r>
              <a:rPr lang="de-DE" altLang="de-DE" sz="2800" dirty="0">
                <a:latin typeface="Arial" charset="0"/>
              </a:rPr>
              <a:t>, 9.00 Uhr bis 13.30 Uhr 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de-DE" altLang="de-DE" sz="2800" u="sng" dirty="0">
                <a:latin typeface="Arial" charset="0"/>
              </a:rPr>
              <a:t>Mittwoch, 19.02.</a:t>
            </a:r>
            <a:r>
              <a:rPr lang="de-DE" altLang="de-DE" sz="2800" dirty="0">
                <a:latin typeface="Arial" charset="0"/>
              </a:rPr>
              <a:t>, 9.00 Uhr bis 13.30 Uhr </a:t>
            </a:r>
          </a:p>
        </p:txBody>
      </p:sp>
      <p:pic>
        <p:nvPicPr>
          <p:cNvPr id="55303" name="Picture 9" descr="LM-Logo_schwarz ohne Schrift">
            <a:extLst>
              <a:ext uri="{FF2B5EF4-FFF2-40B4-BE49-F238E27FC236}">
                <a16:creationId xmlns:a16="http://schemas.microsoft.com/office/drawing/2014/main" id="{3183CC80-FEF7-4A0C-9DF0-B981237CF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"/>
          <a:stretch>
            <a:fillRect/>
          </a:stretch>
        </p:blipFill>
        <p:spPr bwMode="auto">
          <a:xfrm>
            <a:off x="7010400" y="0"/>
            <a:ext cx="1820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Line 3">
            <a:extLst>
              <a:ext uri="{FF2B5EF4-FFF2-40B4-BE49-F238E27FC236}">
                <a16:creationId xmlns:a16="http://schemas.microsoft.com/office/drawing/2014/main" id="{48B20947-4863-41DE-9D78-C2B97CF9CFC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8991600" cy="0"/>
          </a:xfrm>
          <a:prstGeom prst="line">
            <a:avLst/>
          </a:prstGeom>
          <a:noFill/>
          <a:ln w="412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C0093C09-8201-4E1A-874E-BDE8F4572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0"/>
            <a:ext cx="838200" cy="6858000"/>
          </a:xfrm>
          <a:prstGeom prst="rect">
            <a:avLst/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D4B27B4F-58E2-4EFD-A709-01A766C795BB}"/>
              </a:ext>
            </a:extLst>
          </p:cNvPr>
          <p:cNvSpPr txBox="1">
            <a:spLocks noChangeArrowheads="1"/>
          </p:cNvSpPr>
          <p:nvPr/>
        </p:nvSpPr>
        <p:spPr bwMode="auto">
          <a:xfrm rot="-10800000">
            <a:off x="150813" y="992188"/>
            <a:ext cx="5048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>
                <a:solidFill>
                  <a:schemeClr val="bg1"/>
                </a:solidFill>
                <a:latin typeface="Arial" charset="0"/>
              </a:rPr>
              <a:t>              </a:t>
            </a:r>
            <a:r>
              <a:rPr lang="de-DE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Lise-Meitner-Gymnasium Willich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57348" name="Text Box 6">
            <a:extLst>
              <a:ext uri="{FF2B5EF4-FFF2-40B4-BE49-F238E27FC236}">
                <a16:creationId xmlns:a16="http://schemas.microsoft.com/office/drawing/2014/main" id="{B5A7FC84-3D13-4F7B-A443-88BE0613B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0"/>
            <a:ext cx="24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91DDDB"/>
              </a:solidFill>
              <a:latin typeface="Mistral" panose="03090702030407020403" pitchFamily="66" charset="0"/>
            </a:endParaRPr>
          </a:p>
        </p:txBody>
      </p:sp>
      <p:sp>
        <p:nvSpPr>
          <p:cNvPr id="57349" name="Text Box 7">
            <a:extLst>
              <a:ext uri="{FF2B5EF4-FFF2-40B4-BE49-F238E27FC236}">
                <a16:creationId xmlns:a16="http://schemas.microsoft.com/office/drawing/2014/main" id="{72080B4A-EC0C-4E30-8BB7-F216C1C77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88913"/>
            <a:ext cx="464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b="1">
                <a:latin typeface="Arial" panose="020B0604020202020204" pitchFamily="34" charset="0"/>
              </a:rPr>
              <a:t>... weitere Termine</a:t>
            </a:r>
          </a:p>
        </p:txBody>
      </p:sp>
      <p:sp>
        <p:nvSpPr>
          <p:cNvPr id="21510" name="Text Box 8">
            <a:extLst>
              <a:ext uri="{FF2B5EF4-FFF2-40B4-BE49-F238E27FC236}">
                <a16:creationId xmlns:a16="http://schemas.microsoft.com/office/drawing/2014/main" id="{10CDCA80-A511-4452-97E2-E887546A0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0" y="1095375"/>
            <a:ext cx="7348538" cy="23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de-DE" altLang="de-DE" sz="4000" b="1" u="sng" dirty="0">
                <a:latin typeface="Arial" charset="0"/>
              </a:rPr>
              <a:t>Interessante Termine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de-DE" altLang="de-DE" sz="2600" dirty="0">
                <a:latin typeface="Arial" charset="0"/>
              </a:rPr>
              <a:t>Schnupperunterricht: Montag, 02.12.19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de-DE" altLang="de-DE" sz="2800" dirty="0" err="1">
                <a:latin typeface="Arial" charset="0"/>
              </a:rPr>
              <a:t>JuniorLab</a:t>
            </a:r>
            <a:r>
              <a:rPr lang="de-DE" altLang="de-DE" sz="2800" dirty="0">
                <a:latin typeface="Arial" charset="0"/>
              </a:rPr>
              <a:t> – Forschertag für Viertklässler: Mittwoch, 15.01.2020 </a:t>
            </a:r>
          </a:p>
        </p:txBody>
      </p:sp>
      <p:pic>
        <p:nvPicPr>
          <p:cNvPr id="57351" name="Picture 9" descr="LM-Logo_schwarz ohne Schrift">
            <a:extLst>
              <a:ext uri="{FF2B5EF4-FFF2-40B4-BE49-F238E27FC236}">
                <a16:creationId xmlns:a16="http://schemas.microsoft.com/office/drawing/2014/main" id="{A98A4738-ABAF-4BF7-935F-DFDB77768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"/>
          <a:stretch>
            <a:fillRect/>
          </a:stretch>
        </p:blipFill>
        <p:spPr bwMode="auto">
          <a:xfrm>
            <a:off x="7010400" y="0"/>
            <a:ext cx="1820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Line 3">
            <a:extLst>
              <a:ext uri="{FF2B5EF4-FFF2-40B4-BE49-F238E27FC236}">
                <a16:creationId xmlns:a16="http://schemas.microsoft.com/office/drawing/2014/main" id="{6C93136D-0042-477B-A42D-2B1B315585D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8991600" cy="0"/>
          </a:xfrm>
          <a:prstGeom prst="line">
            <a:avLst/>
          </a:prstGeom>
          <a:noFill/>
          <a:ln w="412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E7D53B99-8C9F-460B-88E5-1B3B68390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0"/>
            <a:ext cx="838200" cy="6858000"/>
          </a:xfrm>
          <a:prstGeom prst="rect">
            <a:avLst/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167939" name="Text Box 3">
            <a:extLst>
              <a:ext uri="{FF2B5EF4-FFF2-40B4-BE49-F238E27FC236}">
                <a16:creationId xmlns:a16="http://schemas.microsoft.com/office/drawing/2014/main" id="{CE89375F-F784-4068-B3E5-173F1C3B0B12}"/>
              </a:ext>
            </a:extLst>
          </p:cNvPr>
          <p:cNvSpPr txBox="1">
            <a:spLocks noChangeArrowheads="1"/>
          </p:cNvSpPr>
          <p:nvPr/>
        </p:nvSpPr>
        <p:spPr bwMode="auto">
          <a:xfrm rot="-10800000">
            <a:off x="150813" y="992188"/>
            <a:ext cx="5048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>
                <a:solidFill>
                  <a:schemeClr val="bg1"/>
                </a:solidFill>
                <a:latin typeface="Arial" charset="0"/>
              </a:rPr>
              <a:t>             </a:t>
            </a:r>
            <a:r>
              <a:rPr lang="de-DE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Lise-Meitner-Gymnasium Willich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3AD72BA2-773C-491C-AAA0-5ECF16264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0"/>
            <a:ext cx="24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91DDDB"/>
              </a:solidFill>
              <a:latin typeface="Mistral" panose="03090702030407020403" pitchFamily="66" charset="0"/>
            </a:endParaRPr>
          </a:p>
        </p:txBody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E9EC6F1C-91C4-4389-8FD7-6AEB7A26C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88913"/>
            <a:ext cx="6121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3000" b="1">
                <a:latin typeface="Arial" panose="020B0604020202020204" pitchFamily="34" charset="0"/>
              </a:rPr>
              <a:t>Anmeldung</a:t>
            </a:r>
          </a:p>
        </p:txBody>
      </p:sp>
      <p:sp>
        <p:nvSpPr>
          <p:cNvPr id="59398" name="Text Box 6">
            <a:extLst>
              <a:ext uri="{FF2B5EF4-FFF2-40B4-BE49-F238E27FC236}">
                <a16:creationId xmlns:a16="http://schemas.microsoft.com/office/drawing/2014/main" id="{842EBC40-2AA5-4340-A00C-B3566B622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205038"/>
            <a:ext cx="6019800" cy="42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3">
              <a:spcBef>
                <a:spcPct val="50000"/>
              </a:spcBef>
              <a:buFontTx/>
              <a:buNone/>
            </a:pPr>
            <a:r>
              <a:rPr lang="de-DE" altLang="de-DE" sz="3200">
                <a:latin typeface="AvantGarde Md BT" pitchFamily="34" charset="0"/>
              </a:rPr>
              <a:t>    </a:t>
            </a:r>
            <a:endParaRPr lang="de-DE" altLang="de-DE" sz="2800" b="1">
              <a:latin typeface="Arial" panose="020B0604020202020204" pitchFamily="34" charset="0"/>
            </a:endParaRPr>
          </a:p>
          <a:p>
            <a:pPr lvl="4">
              <a:spcBef>
                <a:spcPct val="65000"/>
              </a:spcBef>
              <a:buFontTx/>
              <a:buChar char="•"/>
            </a:pPr>
            <a:r>
              <a:rPr lang="de-DE" altLang="de-DE" sz="2800">
                <a:latin typeface="Arial" panose="020B0604020202020204" pitchFamily="34" charset="0"/>
              </a:rPr>
              <a:t> Stammbuch</a:t>
            </a:r>
          </a:p>
          <a:p>
            <a:pPr lvl="4">
              <a:spcBef>
                <a:spcPct val="75000"/>
              </a:spcBef>
              <a:buFontTx/>
              <a:buChar char="•"/>
            </a:pPr>
            <a:r>
              <a:rPr lang="de-DE" altLang="de-DE" sz="2800">
                <a:latin typeface="Arial" panose="020B0604020202020204" pitchFamily="34" charset="0"/>
              </a:rPr>
              <a:t> Zeugnis</a:t>
            </a:r>
          </a:p>
          <a:p>
            <a:pPr lvl="4">
              <a:spcBef>
                <a:spcPct val="75000"/>
              </a:spcBef>
              <a:buFontTx/>
              <a:buChar char="•"/>
            </a:pPr>
            <a:r>
              <a:rPr lang="de-DE" altLang="de-DE" sz="2800">
                <a:latin typeface="Arial" panose="020B0604020202020204" pitchFamily="34" charset="0"/>
              </a:rPr>
              <a:t> Empfehlungsschreiben</a:t>
            </a:r>
          </a:p>
          <a:p>
            <a:pPr lvl="4">
              <a:spcBef>
                <a:spcPct val="75000"/>
              </a:spcBef>
              <a:buFontTx/>
              <a:buChar char="•"/>
            </a:pPr>
            <a:r>
              <a:rPr lang="de-DE" altLang="de-DE" sz="2800">
                <a:latin typeface="Arial" panose="020B0604020202020204" pitchFamily="34" charset="0"/>
              </a:rPr>
              <a:t> Doppelkarte</a:t>
            </a:r>
          </a:p>
          <a:p>
            <a:pPr lvl="4">
              <a:spcBef>
                <a:spcPct val="75000"/>
              </a:spcBef>
              <a:buFontTx/>
              <a:buNone/>
            </a:pPr>
            <a:endParaRPr lang="de-DE" altLang="de-DE" sz="2800">
              <a:latin typeface="Arial" panose="020B0604020202020204" pitchFamily="34" charset="0"/>
            </a:endParaRPr>
          </a:p>
        </p:txBody>
      </p:sp>
      <p:pic>
        <p:nvPicPr>
          <p:cNvPr id="59399" name="Picture 7" descr="102-0283_IMG">
            <a:extLst>
              <a:ext uri="{FF2B5EF4-FFF2-40B4-BE49-F238E27FC236}">
                <a16:creationId xmlns:a16="http://schemas.microsoft.com/office/drawing/2014/main" id="{CC8AD6C6-16B3-4AF6-868D-26788EAFD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4" t="7939" r="2780" b="4758"/>
          <a:stretch>
            <a:fillRect/>
          </a:stretch>
        </p:blipFill>
        <p:spPr bwMode="auto">
          <a:xfrm>
            <a:off x="900113" y="2708275"/>
            <a:ext cx="38877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8" descr="LM-Logo_schwarz ohne Schrift">
            <a:extLst>
              <a:ext uri="{FF2B5EF4-FFF2-40B4-BE49-F238E27FC236}">
                <a16:creationId xmlns:a16="http://schemas.microsoft.com/office/drawing/2014/main" id="{139EEF21-3CE0-41F7-A666-B5AC656E6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"/>
          <a:stretch>
            <a:fillRect/>
          </a:stretch>
        </p:blipFill>
        <p:spPr bwMode="auto">
          <a:xfrm>
            <a:off x="7010400" y="0"/>
            <a:ext cx="1820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1" name="Line 9">
            <a:extLst>
              <a:ext uri="{FF2B5EF4-FFF2-40B4-BE49-F238E27FC236}">
                <a16:creationId xmlns:a16="http://schemas.microsoft.com/office/drawing/2014/main" id="{009BDC0B-2523-4F3F-BF27-A1B14734D6B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8991600" cy="0"/>
          </a:xfrm>
          <a:prstGeom prst="line">
            <a:avLst/>
          </a:prstGeom>
          <a:noFill/>
          <a:ln w="412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Text Box 10">
            <a:extLst>
              <a:ext uri="{FF2B5EF4-FFF2-40B4-BE49-F238E27FC236}">
                <a16:creationId xmlns:a16="http://schemas.microsoft.com/office/drawing/2014/main" id="{19DDCE98-518A-4D98-B263-F8D3A3AAF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1484313"/>
            <a:ext cx="46799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3000" b="1" u="sng">
                <a:latin typeface="Arial" panose="020B0604020202020204" pitchFamily="34" charset="0"/>
              </a:rPr>
              <a:t>Benötigte Unterlagen zur Anmeldung</a:t>
            </a:r>
            <a:r>
              <a:rPr lang="de-DE" altLang="de-DE" sz="3000" b="1">
                <a:latin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0A66AB6-D7E0-4296-8B58-2FA245BF2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0"/>
            <a:ext cx="838200" cy="6858000"/>
          </a:xfrm>
          <a:prstGeom prst="rect">
            <a:avLst/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A0176BAE-A026-438E-ADCA-EB13045D4C1F}"/>
              </a:ext>
            </a:extLst>
          </p:cNvPr>
          <p:cNvSpPr txBox="1">
            <a:spLocks noChangeArrowheads="1"/>
          </p:cNvSpPr>
          <p:nvPr/>
        </p:nvSpPr>
        <p:spPr bwMode="auto">
          <a:xfrm rot="-10800000">
            <a:off x="149225" y="990600"/>
            <a:ext cx="5048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>
                <a:solidFill>
                  <a:schemeClr val="bg1"/>
                </a:solidFill>
                <a:latin typeface="Arial" charset="0"/>
              </a:rPr>
              <a:t>              </a:t>
            </a:r>
            <a:r>
              <a:rPr lang="de-DE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Lise-Meitner-Gymnasium Willich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B979BCF0-5ADD-4579-8EEF-172261028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362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de-DE" sz="2400">
              <a:solidFill>
                <a:srgbClr val="9EE6E4"/>
              </a:solidFill>
              <a:latin typeface="Graphite Light" pitchFamily="66" charset="0"/>
            </a:endParaRPr>
          </a:p>
        </p:txBody>
      </p:sp>
      <p:sp>
        <p:nvSpPr>
          <p:cNvPr id="8197" name="Text Box 7">
            <a:extLst>
              <a:ext uri="{FF2B5EF4-FFF2-40B4-BE49-F238E27FC236}">
                <a16:creationId xmlns:a16="http://schemas.microsoft.com/office/drawing/2014/main" id="{D814AA40-3C2E-4999-A7D6-D43CCD23F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0"/>
            <a:ext cx="24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91DDDB"/>
              </a:solidFill>
              <a:latin typeface="Mistral" panose="03090702030407020403" pitchFamily="66" charset="0"/>
            </a:endParaRPr>
          </a:p>
        </p:txBody>
      </p:sp>
      <p:sp>
        <p:nvSpPr>
          <p:cNvPr id="8198" name="Rectangle 8">
            <a:extLst>
              <a:ext uri="{FF2B5EF4-FFF2-40B4-BE49-F238E27FC236}">
                <a16:creationId xmlns:a16="http://schemas.microsoft.com/office/drawing/2014/main" id="{A79D233F-CED4-4E08-859F-B6CD360E4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88913"/>
            <a:ext cx="6264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latin typeface="Arial" panose="020B0604020202020204" pitchFamily="34" charset="0"/>
              </a:rPr>
              <a:t>“Einblicke”  </a:t>
            </a:r>
            <a:r>
              <a:rPr lang="en-US" altLang="de-DE">
                <a:latin typeface="Arial" panose="020B0604020202020204" pitchFamily="34" charset="0"/>
              </a:rPr>
              <a:t>in unser Innenleben</a:t>
            </a:r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8199" name="Text Box 12">
            <a:extLst>
              <a:ext uri="{FF2B5EF4-FFF2-40B4-BE49-F238E27FC236}">
                <a16:creationId xmlns:a16="http://schemas.microsoft.com/office/drawing/2014/main" id="{3AE7A4F9-602E-4291-9087-DAE7F7B04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828800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pic>
        <p:nvPicPr>
          <p:cNvPr id="8200" name="Picture 13" descr="Klasse 1">
            <a:extLst>
              <a:ext uri="{FF2B5EF4-FFF2-40B4-BE49-F238E27FC236}">
                <a16:creationId xmlns:a16="http://schemas.microsoft.com/office/drawing/2014/main" id="{4AE2B125-AD64-419C-911E-5C7C7DE8F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3117" r="7341"/>
          <a:stretch>
            <a:fillRect/>
          </a:stretch>
        </p:blipFill>
        <p:spPr bwMode="auto">
          <a:xfrm>
            <a:off x="1763713" y="1371600"/>
            <a:ext cx="6121400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6" descr="LM-Logo_schwarz ohne Schrift">
            <a:extLst>
              <a:ext uri="{FF2B5EF4-FFF2-40B4-BE49-F238E27FC236}">
                <a16:creationId xmlns:a16="http://schemas.microsoft.com/office/drawing/2014/main" id="{696481FF-C919-4CDA-ABF7-D1A61D86A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"/>
          <a:stretch>
            <a:fillRect/>
          </a:stretch>
        </p:blipFill>
        <p:spPr bwMode="auto">
          <a:xfrm>
            <a:off x="7010400" y="0"/>
            <a:ext cx="1820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Line 3">
            <a:extLst>
              <a:ext uri="{FF2B5EF4-FFF2-40B4-BE49-F238E27FC236}">
                <a16:creationId xmlns:a16="http://schemas.microsoft.com/office/drawing/2014/main" id="{49408CE3-3670-424A-ABC6-D0EFDB9EECF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8991600" cy="0"/>
          </a:xfrm>
          <a:prstGeom prst="line">
            <a:avLst/>
          </a:prstGeom>
          <a:noFill/>
          <a:ln w="412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C9C34D8-6EEA-4582-9398-7464A29D0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0"/>
            <a:ext cx="838200" cy="6858000"/>
          </a:xfrm>
          <a:prstGeom prst="rect">
            <a:avLst/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186371" name="Text Box 3">
            <a:extLst>
              <a:ext uri="{FF2B5EF4-FFF2-40B4-BE49-F238E27FC236}">
                <a16:creationId xmlns:a16="http://schemas.microsoft.com/office/drawing/2014/main" id="{46570E4F-6400-42AE-B724-899915E30C26}"/>
              </a:ext>
            </a:extLst>
          </p:cNvPr>
          <p:cNvSpPr txBox="1">
            <a:spLocks noChangeArrowheads="1"/>
          </p:cNvSpPr>
          <p:nvPr/>
        </p:nvSpPr>
        <p:spPr bwMode="auto">
          <a:xfrm rot="-10800000">
            <a:off x="150813" y="992188"/>
            <a:ext cx="5048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>
                <a:solidFill>
                  <a:schemeClr val="bg1"/>
                </a:solidFill>
                <a:latin typeface="Arial" charset="0"/>
              </a:rPr>
              <a:t>              </a:t>
            </a:r>
            <a:r>
              <a:rPr lang="de-DE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Lise-Meitner-Gymnasium Willich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63D34D63-CAF6-447A-B679-5B1A1909F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0"/>
            <a:ext cx="24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91DDDB"/>
              </a:solidFill>
              <a:latin typeface="Mistral" panose="03090702030407020403" pitchFamily="66" charset="0"/>
            </a:endParaRPr>
          </a:p>
        </p:txBody>
      </p:sp>
      <p:sp>
        <p:nvSpPr>
          <p:cNvPr id="61445" name="Text Box 5">
            <a:extLst>
              <a:ext uri="{FF2B5EF4-FFF2-40B4-BE49-F238E27FC236}">
                <a16:creationId xmlns:a16="http://schemas.microsoft.com/office/drawing/2014/main" id="{71B72A0E-F030-4FEB-A7AE-E79C0332F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88913"/>
            <a:ext cx="57610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b="1">
                <a:latin typeface="Arial" panose="020B0604020202020204" pitchFamily="34" charset="0"/>
              </a:rPr>
              <a:t>Organisatorischer Ablauf</a:t>
            </a: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5FC33E81-DD8B-4EC8-899D-8AEE65137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341438"/>
            <a:ext cx="7848600" cy="544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b="1">
                <a:latin typeface="Arial" panose="020B0604020202020204" pitchFamily="34" charset="0"/>
              </a:rPr>
              <a:t>So geht es weiter: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DE" altLang="de-DE" b="1">
                <a:latin typeface="Arial" panose="020B0604020202020204" pitchFamily="34" charset="0"/>
              </a:rPr>
              <a:t>Sie erhalten einen </a:t>
            </a:r>
            <a:r>
              <a:rPr lang="de-DE" altLang="de-DE" b="1" u="sng">
                <a:latin typeface="Arial" panose="020B0604020202020204" pitchFamily="34" charset="0"/>
              </a:rPr>
              <a:t>Überblick</a:t>
            </a:r>
            <a:r>
              <a:rPr lang="de-DE" altLang="de-DE" b="1">
                <a:latin typeface="Arial" panose="020B0604020202020204" pitchFamily="34" charset="0"/>
              </a:rPr>
              <a:t> über die Schule durch eine </a:t>
            </a:r>
            <a:r>
              <a:rPr lang="de-DE" altLang="de-DE" b="1" u="sng">
                <a:latin typeface="Arial" panose="020B0604020202020204" pitchFamily="34" charset="0"/>
              </a:rPr>
              <a:t>Schulführung</a:t>
            </a:r>
            <a:endParaRPr lang="de-DE" altLang="de-DE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de-DE" altLang="de-DE">
                <a:latin typeface="Arial" panose="020B0604020202020204" pitchFamily="34" charset="0"/>
              </a:rPr>
              <a:t>von Lehrern für Eltern und Kinder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DE" altLang="de-DE">
                <a:latin typeface="Arial" panose="020B0604020202020204" pitchFamily="34" charset="0"/>
              </a:rPr>
              <a:t>von Kindern für Kinder</a:t>
            </a:r>
          </a:p>
          <a:p>
            <a:pPr>
              <a:spcBef>
                <a:spcPct val="50000"/>
              </a:spcBef>
              <a:buFontTx/>
              <a:buNone/>
            </a:pPr>
            <a:endParaRPr lang="de-DE" altLang="de-DE" sz="10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de-DE" altLang="de-DE">
                <a:latin typeface="Arial" panose="020B0604020202020204" pitchFamily="34" charset="0"/>
              </a:rPr>
              <a:t>Treffpunkt: vor dem Sekretariat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DE" altLang="de-DE">
                <a:latin typeface="Arial" panose="020B0604020202020204" pitchFamily="34" charset="0"/>
              </a:rPr>
              <a:t>Endpunkt: vor der Mensa 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>
              <a:latin typeface="Arial" panose="020B0604020202020204" pitchFamily="34" charset="0"/>
            </a:endParaRPr>
          </a:p>
        </p:txBody>
      </p:sp>
      <p:pic>
        <p:nvPicPr>
          <p:cNvPr id="61447" name="Picture 7" descr="LM-Logo_schwarz ohne Schrift">
            <a:extLst>
              <a:ext uri="{FF2B5EF4-FFF2-40B4-BE49-F238E27FC236}">
                <a16:creationId xmlns:a16="http://schemas.microsoft.com/office/drawing/2014/main" id="{9FAEEE4E-DB4C-4572-9DC5-BA7C648D6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"/>
          <a:stretch>
            <a:fillRect/>
          </a:stretch>
        </p:blipFill>
        <p:spPr bwMode="auto">
          <a:xfrm>
            <a:off x="7010400" y="0"/>
            <a:ext cx="1820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Line 8">
            <a:extLst>
              <a:ext uri="{FF2B5EF4-FFF2-40B4-BE49-F238E27FC236}">
                <a16:creationId xmlns:a16="http://schemas.microsoft.com/office/drawing/2014/main" id="{C0411E34-7C00-4811-8392-F5FC4B3DB43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8991600" cy="0"/>
          </a:xfrm>
          <a:prstGeom prst="line">
            <a:avLst/>
          </a:prstGeom>
          <a:noFill/>
          <a:ln w="412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B0189EA0-3103-4A70-80A5-968BCA302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0"/>
            <a:ext cx="838200" cy="6858000"/>
          </a:xfrm>
          <a:prstGeom prst="rect">
            <a:avLst/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188419" name="Text Box 3">
            <a:extLst>
              <a:ext uri="{FF2B5EF4-FFF2-40B4-BE49-F238E27FC236}">
                <a16:creationId xmlns:a16="http://schemas.microsoft.com/office/drawing/2014/main" id="{FAD63615-7902-473A-A9F9-11CEDCA9C674}"/>
              </a:ext>
            </a:extLst>
          </p:cNvPr>
          <p:cNvSpPr txBox="1">
            <a:spLocks noChangeArrowheads="1"/>
          </p:cNvSpPr>
          <p:nvPr/>
        </p:nvSpPr>
        <p:spPr bwMode="auto">
          <a:xfrm rot="-10800000">
            <a:off x="150813" y="992188"/>
            <a:ext cx="5048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>
                <a:solidFill>
                  <a:schemeClr val="bg1"/>
                </a:solidFill>
                <a:latin typeface="Arial" charset="0"/>
              </a:rPr>
              <a:t>              </a:t>
            </a:r>
            <a:r>
              <a:rPr lang="de-DE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Lise-Meitner-Gymnasium Willich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63492" name="Text Box 4">
            <a:extLst>
              <a:ext uri="{FF2B5EF4-FFF2-40B4-BE49-F238E27FC236}">
                <a16:creationId xmlns:a16="http://schemas.microsoft.com/office/drawing/2014/main" id="{0F655E2F-AE9E-4CD9-BE68-949496D55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0"/>
            <a:ext cx="24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91DDDB"/>
              </a:solidFill>
              <a:latin typeface="Mistral" panose="03090702030407020403" pitchFamily="66" charset="0"/>
            </a:endParaRPr>
          </a:p>
        </p:txBody>
      </p:sp>
      <p:sp>
        <p:nvSpPr>
          <p:cNvPr id="63493" name="Text Box 5">
            <a:extLst>
              <a:ext uri="{FF2B5EF4-FFF2-40B4-BE49-F238E27FC236}">
                <a16:creationId xmlns:a16="http://schemas.microsoft.com/office/drawing/2014/main" id="{8DE27A50-0297-442D-9996-1157B63DB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88913"/>
            <a:ext cx="57610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b="1">
                <a:latin typeface="Arial" panose="020B0604020202020204" pitchFamily="34" charset="0"/>
              </a:rPr>
              <a:t>Organisatorischer Ablauf</a:t>
            </a:r>
          </a:p>
        </p:txBody>
      </p:sp>
      <p:sp>
        <p:nvSpPr>
          <p:cNvPr id="63494" name="Text Box 6">
            <a:extLst>
              <a:ext uri="{FF2B5EF4-FFF2-40B4-BE49-F238E27FC236}">
                <a16:creationId xmlns:a16="http://schemas.microsoft.com/office/drawing/2014/main" id="{E46FF9D3-3522-4DE0-960D-DAC1D78E5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341438"/>
            <a:ext cx="7848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3000" b="1">
                <a:latin typeface="Arial" panose="020B0604020202020204" pitchFamily="34" charset="0"/>
              </a:rPr>
              <a:t>Wir laden Sie ein, sich nach der Schulführung weiter zu informieren: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DE" altLang="de-DE">
                <a:latin typeface="Arial" panose="020B0604020202020204" pitchFamily="34" charset="0"/>
              </a:rPr>
              <a:t>Besuch von besonders interessanten Ständen oder Angeboten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DE" altLang="de-DE">
                <a:latin typeface="Arial" panose="020B0604020202020204" pitchFamily="34" charset="0"/>
              </a:rPr>
              <a:t>Gespräche mit der Schulleitung und mit Eltern der Schulpflegschaft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DE" altLang="de-DE">
                <a:latin typeface="AvantGarde Md BT" pitchFamily="34" charset="0"/>
              </a:rPr>
              <a:t>Essen und Trinken in der Mensa</a:t>
            </a:r>
            <a:endParaRPr lang="de-DE" altLang="de-DE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>
              <a:latin typeface="Arial" panose="020B0604020202020204" pitchFamily="34" charset="0"/>
            </a:endParaRPr>
          </a:p>
        </p:txBody>
      </p:sp>
      <p:pic>
        <p:nvPicPr>
          <p:cNvPr id="63495" name="Picture 7" descr="LM-Logo_schwarz ohne Schrift">
            <a:extLst>
              <a:ext uri="{FF2B5EF4-FFF2-40B4-BE49-F238E27FC236}">
                <a16:creationId xmlns:a16="http://schemas.microsoft.com/office/drawing/2014/main" id="{9D448453-99A8-4A40-B33E-A1B83F276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"/>
          <a:stretch>
            <a:fillRect/>
          </a:stretch>
        </p:blipFill>
        <p:spPr bwMode="auto">
          <a:xfrm>
            <a:off x="7010400" y="0"/>
            <a:ext cx="1820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Line 8">
            <a:extLst>
              <a:ext uri="{FF2B5EF4-FFF2-40B4-BE49-F238E27FC236}">
                <a16:creationId xmlns:a16="http://schemas.microsoft.com/office/drawing/2014/main" id="{4D04DBF3-33F6-4983-B721-A22BD6D3A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8991600" cy="0"/>
          </a:xfrm>
          <a:prstGeom prst="line">
            <a:avLst/>
          </a:prstGeom>
          <a:noFill/>
          <a:ln w="412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F17A7FE3-F1A8-4EFD-970E-35D8FB542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0"/>
            <a:ext cx="838200" cy="6858000"/>
          </a:xfrm>
          <a:prstGeom prst="rect">
            <a:avLst/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129027" name="Text Box 3">
            <a:extLst>
              <a:ext uri="{FF2B5EF4-FFF2-40B4-BE49-F238E27FC236}">
                <a16:creationId xmlns:a16="http://schemas.microsoft.com/office/drawing/2014/main" id="{202FB87E-B393-477E-802B-0368AC551A4F}"/>
              </a:ext>
            </a:extLst>
          </p:cNvPr>
          <p:cNvSpPr txBox="1">
            <a:spLocks noChangeArrowheads="1"/>
          </p:cNvSpPr>
          <p:nvPr/>
        </p:nvSpPr>
        <p:spPr bwMode="auto">
          <a:xfrm rot="-10800000">
            <a:off x="150813" y="992188"/>
            <a:ext cx="5048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>
                <a:solidFill>
                  <a:schemeClr val="bg1"/>
                </a:solidFill>
                <a:latin typeface="Arial" charset="0"/>
              </a:rPr>
              <a:t>              </a:t>
            </a:r>
            <a:r>
              <a:rPr lang="de-DE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Lise-Meitner-Gymnasium Willich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C3EE8EBD-0B96-4A69-BE5D-6CCF35327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0"/>
            <a:ext cx="24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91DDDB"/>
              </a:solidFill>
              <a:latin typeface="Mistral" panose="03090702030407020403" pitchFamily="66" charset="0"/>
            </a:endParaRP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9E3865DF-04B9-4B12-B6C9-827288355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88913"/>
            <a:ext cx="61722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3000" b="1" dirty="0" err="1">
                <a:latin typeface="Arial"/>
                <a:cs typeface="Arial"/>
              </a:rPr>
              <a:t>Einschulung</a:t>
            </a:r>
            <a:r>
              <a:rPr lang="en-US" altLang="de-DE" sz="3000" b="1" dirty="0">
                <a:latin typeface="Arial"/>
                <a:cs typeface="Arial"/>
              </a:rPr>
              <a:t> am 12.08.2020</a:t>
            </a:r>
            <a:endParaRPr lang="en-US" altLang="de-DE" sz="3000" b="1" dirty="0">
              <a:latin typeface="Arial" panose="020B0604020202020204" pitchFamily="34" charset="0"/>
            </a:endParaRPr>
          </a:p>
        </p:txBody>
      </p:sp>
      <p:pic>
        <p:nvPicPr>
          <p:cNvPr id="65542" name="Picture 7" descr="LM-Logo_schwarz ohne Schrift">
            <a:extLst>
              <a:ext uri="{FF2B5EF4-FFF2-40B4-BE49-F238E27FC236}">
                <a16:creationId xmlns:a16="http://schemas.microsoft.com/office/drawing/2014/main" id="{A5C2027E-03F0-4336-81E6-4673C9FBC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"/>
          <a:stretch>
            <a:fillRect/>
          </a:stretch>
        </p:blipFill>
        <p:spPr bwMode="auto">
          <a:xfrm>
            <a:off x="7010400" y="0"/>
            <a:ext cx="1820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Line 8">
            <a:extLst>
              <a:ext uri="{FF2B5EF4-FFF2-40B4-BE49-F238E27FC236}">
                <a16:creationId xmlns:a16="http://schemas.microsoft.com/office/drawing/2014/main" id="{A055F0F6-4E94-45C0-B536-D69D493B7FC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8991600" cy="0"/>
          </a:xfrm>
          <a:prstGeom prst="line">
            <a:avLst/>
          </a:prstGeom>
          <a:noFill/>
          <a:ln w="412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Text Box 9">
            <a:extLst>
              <a:ext uri="{FF2B5EF4-FFF2-40B4-BE49-F238E27FC236}">
                <a16:creationId xmlns:a16="http://schemas.microsoft.com/office/drawing/2014/main" id="{1C94621A-A278-45C6-BB9F-BF9242D63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516563"/>
            <a:ext cx="4319587" cy="79216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154800" rIns="270000" bIns="154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>
                <a:latin typeface="Arial" panose="020B0604020202020204" pitchFamily="34" charset="0"/>
              </a:rPr>
              <a:t>… vier neue 5. Klassen</a:t>
            </a:r>
          </a:p>
        </p:txBody>
      </p:sp>
      <p:sp>
        <p:nvSpPr>
          <p:cNvPr id="65545" name="Text Box 10">
            <a:extLst>
              <a:ext uri="{FF2B5EF4-FFF2-40B4-BE49-F238E27FC236}">
                <a16:creationId xmlns:a16="http://schemas.microsoft.com/office/drawing/2014/main" id="{135FF5B6-DA42-469A-8EE2-E9BE6DA66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516563"/>
            <a:ext cx="4319587" cy="792162"/>
          </a:xfrm>
          <a:prstGeom prst="rect">
            <a:avLst/>
          </a:prstGeom>
          <a:solidFill>
            <a:srgbClr val="FFFF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154800" rIns="270000" bIns="154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>
                <a:latin typeface="Arial" panose="020B0604020202020204" pitchFamily="34" charset="0"/>
              </a:rPr>
              <a:t>… die neuen 5er</a:t>
            </a:r>
          </a:p>
        </p:txBody>
      </p:sp>
      <p:pic>
        <p:nvPicPr>
          <p:cNvPr id="65546" name="Grafik 1">
            <a:extLst>
              <a:ext uri="{FF2B5EF4-FFF2-40B4-BE49-F238E27FC236}">
                <a16:creationId xmlns:a16="http://schemas.microsoft.com/office/drawing/2014/main" id="{91B19668-7E8F-4343-B2AC-10E1C4CFE12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57350"/>
            <a:ext cx="2791669" cy="186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936" y="1097778"/>
            <a:ext cx="2846840" cy="4293096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58758EF8-12E6-4071-9719-F5885AC6D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0"/>
            <a:ext cx="838200" cy="6858000"/>
          </a:xfrm>
          <a:prstGeom prst="rect">
            <a:avLst/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129027" name="Text Box 3">
            <a:extLst>
              <a:ext uri="{FF2B5EF4-FFF2-40B4-BE49-F238E27FC236}">
                <a16:creationId xmlns:a16="http://schemas.microsoft.com/office/drawing/2014/main" id="{F6D16301-D3C3-474E-9E05-6CA32DE473C7}"/>
              </a:ext>
            </a:extLst>
          </p:cNvPr>
          <p:cNvSpPr txBox="1">
            <a:spLocks noChangeArrowheads="1"/>
          </p:cNvSpPr>
          <p:nvPr/>
        </p:nvSpPr>
        <p:spPr bwMode="auto">
          <a:xfrm rot="-10800000">
            <a:off x="150813" y="992188"/>
            <a:ext cx="5048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>
                <a:solidFill>
                  <a:schemeClr val="bg1"/>
                </a:solidFill>
                <a:latin typeface="Arial" charset="0"/>
              </a:rPr>
              <a:t>              </a:t>
            </a:r>
            <a:r>
              <a:rPr lang="de-DE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Lise-Meitner-Gymnasium Willich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AB90A899-8522-4509-90DD-E07E2EACF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0"/>
            <a:ext cx="24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91DDDB"/>
              </a:solidFill>
              <a:latin typeface="Mistral" panose="03090702030407020403" pitchFamily="66" charset="0"/>
            </a:endParaRPr>
          </a:p>
        </p:txBody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AA4A7875-C0D6-474A-8E2F-14E99022D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88913"/>
            <a:ext cx="61722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3000" b="1">
                <a:latin typeface="Arial" panose="020B0604020202020204" pitchFamily="34" charset="0"/>
              </a:rPr>
              <a:t>Evaluation</a:t>
            </a:r>
          </a:p>
        </p:txBody>
      </p:sp>
      <p:pic>
        <p:nvPicPr>
          <p:cNvPr id="67590" name="Picture 7" descr="LM-Logo_schwarz ohne Schrift">
            <a:extLst>
              <a:ext uri="{FF2B5EF4-FFF2-40B4-BE49-F238E27FC236}">
                <a16:creationId xmlns:a16="http://schemas.microsoft.com/office/drawing/2014/main" id="{790C1C1A-78A6-4C51-9655-3D49931A3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"/>
          <a:stretch>
            <a:fillRect/>
          </a:stretch>
        </p:blipFill>
        <p:spPr bwMode="auto">
          <a:xfrm>
            <a:off x="7010400" y="0"/>
            <a:ext cx="1820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Line 8">
            <a:extLst>
              <a:ext uri="{FF2B5EF4-FFF2-40B4-BE49-F238E27FC236}">
                <a16:creationId xmlns:a16="http://schemas.microsoft.com/office/drawing/2014/main" id="{C3AF3A3F-4E2B-4590-85A9-94189ED165E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8991600" cy="0"/>
          </a:xfrm>
          <a:prstGeom prst="line">
            <a:avLst/>
          </a:prstGeom>
          <a:noFill/>
          <a:ln w="412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592" name="Grafik 1">
            <a:extLst>
              <a:ext uri="{FF2B5EF4-FFF2-40B4-BE49-F238E27FC236}">
                <a16:creationId xmlns:a16="http://schemas.microsoft.com/office/drawing/2014/main" id="{6679B964-1C08-4E6F-8CFC-D5F9639FCE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522538"/>
            <a:ext cx="3792538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3" name="Textfeld 2">
            <a:extLst>
              <a:ext uri="{FF2B5EF4-FFF2-40B4-BE49-F238E27FC236}">
                <a16:creationId xmlns:a16="http://schemas.microsoft.com/office/drawing/2014/main" id="{E4083410-04B7-4DF8-8A73-2DA9A61CF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300163"/>
            <a:ext cx="4740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>
                <a:latin typeface="AvantGarde Md BT" pitchFamily="34" charset="0"/>
              </a:rPr>
              <a:t>Auf Papier oder digital …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0A70C182-1CBD-4820-894C-23100A2D2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0"/>
            <a:ext cx="838200" cy="6858000"/>
          </a:xfrm>
          <a:prstGeom prst="rect">
            <a:avLst/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133123" name="Text Box 3">
            <a:extLst>
              <a:ext uri="{FF2B5EF4-FFF2-40B4-BE49-F238E27FC236}">
                <a16:creationId xmlns:a16="http://schemas.microsoft.com/office/drawing/2014/main" id="{67CB5DE3-D1DA-4749-813B-658B61B10E32}"/>
              </a:ext>
            </a:extLst>
          </p:cNvPr>
          <p:cNvSpPr txBox="1">
            <a:spLocks noChangeArrowheads="1"/>
          </p:cNvSpPr>
          <p:nvPr/>
        </p:nvSpPr>
        <p:spPr bwMode="auto">
          <a:xfrm rot="-10800000">
            <a:off x="150813" y="992188"/>
            <a:ext cx="5048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>
                <a:solidFill>
                  <a:schemeClr val="bg1"/>
                </a:solidFill>
                <a:latin typeface="Arial" charset="0"/>
              </a:rPr>
              <a:t>              </a:t>
            </a:r>
            <a:r>
              <a:rPr lang="de-DE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Lise-Meitner-Gymnasium Willich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C8D5F3FE-94C7-43F3-B817-252774E67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0"/>
            <a:ext cx="24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91DDDB"/>
              </a:solidFill>
              <a:latin typeface="Mistral" panose="03090702030407020403" pitchFamily="66" charset="0"/>
            </a:endParaRPr>
          </a:p>
        </p:txBody>
      </p:sp>
      <p:pic>
        <p:nvPicPr>
          <p:cNvPr id="69637" name="Picture 5" descr="LM-Logo_schwarz ohne Schrift">
            <a:extLst>
              <a:ext uri="{FF2B5EF4-FFF2-40B4-BE49-F238E27FC236}">
                <a16:creationId xmlns:a16="http://schemas.microsoft.com/office/drawing/2014/main" id="{374FAA90-14CC-49B2-B0EC-0FA6D4BF4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"/>
          <a:stretch>
            <a:fillRect/>
          </a:stretch>
        </p:blipFill>
        <p:spPr bwMode="auto">
          <a:xfrm>
            <a:off x="7010400" y="0"/>
            <a:ext cx="1820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Line 6">
            <a:extLst>
              <a:ext uri="{FF2B5EF4-FFF2-40B4-BE49-F238E27FC236}">
                <a16:creationId xmlns:a16="http://schemas.microsoft.com/office/drawing/2014/main" id="{00C420EE-3CC2-4FA1-8F07-161534442DE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8991600" cy="0"/>
          </a:xfrm>
          <a:prstGeom prst="line">
            <a:avLst/>
          </a:prstGeom>
          <a:noFill/>
          <a:ln w="412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Textfeld 1">
            <a:extLst>
              <a:ext uri="{FF2B5EF4-FFF2-40B4-BE49-F238E27FC236}">
                <a16:creationId xmlns:a16="http://schemas.microsoft.com/office/drawing/2014/main" id="{2909A3BE-40F5-4F63-933E-0789E09E2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563" y="2420938"/>
            <a:ext cx="45116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latin typeface="AvantGarde Md BT" pitchFamily="34" charset="0"/>
              </a:rPr>
              <a:t>Wir bedanken uns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latin typeface="AvantGarde Md BT" pitchFamily="34" charset="0"/>
              </a:rPr>
              <a:t>für Ihre Aufmerksamkeit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14AA716-04B4-4678-ACA4-8BA983A33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0"/>
            <a:ext cx="838200" cy="6858000"/>
          </a:xfrm>
          <a:prstGeom prst="rect">
            <a:avLst/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6A42D504-D42B-490F-BDCE-82F5B2EC6928}"/>
              </a:ext>
            </a:extLst>
          </p:cNvPr>
          <p:cNvSpPr txBox="1">
            <a:spLocks noChangeArrowheads="1"/>
          </p:cNvSpPr>
          <p:nvPr/>
        </p:nvSpPr>
        <p:spPr bwMode="auto">
          <a:xfrm rot="-10800000">
            <a:off x="150813" y="992188"/>
            <a:ext cx="5048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>
                <a:solidFill>
                  <a:schemeClr val="bg1"/>
                </a:solidFill>
                <a:latin typeface="Arial" charset="0"/>
              </a:rPr>
              <a:t>              </a:t>
            </a:r>
            <a:r>
              <a:rPr lang="de-DE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Lise-Meitner-Gymnasium Willich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10244" name="Text Box 6">
            <a:extLst>
              <a:ext uri="{FF2B5EF4-FFF2-40B4-BE49-F238E27FC236}">
                <a16:creationId xmlns:a16="http://schemas.microsoft.com/office/drawing/2014/main" id="{9DEAE960-AFC2-403C-AB5C-F1269A821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362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de-DE" sz="2400">
              <a:solidFill>
                <a:srgbClr val="9EE6E4"/>
              </a:solidFill>
              <a:latin typeface="Graphite Light" pitchFamily="66" charset="0"/>
            </a:endParaRPr>
          </a:p>
        </p:txBody>
      </p:sp>
      <p:sp>
        <p:nvSpPr>
          <p:cNvPr id="10245" name="Text Box 7">
            <a:extLst>
              <a:ext uri="{FF2B5EF4-FFF2-40B4-BE49-F238E27FC236}">
                <a16:creationId xmlns:a16="http://schemas.microsoft.com/office/drawing/2014/main" id="{E6F68004-6504-4180-976C-4A2E64174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0"/>
            <a:ext cx="24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91DDDB"/>
              </a:solidFill>
              <a:latin typeface="Mistral" panose="03090702030407020403" pitchFamily="66" charset="0"/>
            </a:endParaRPr>
          </a:p>
        </p:txBody>
      </p:sp>
      <p:sp>
        <p:nvSpPr>
          <p:cNvPr id="10246" name="Rectangle 8">
            <a:extLst>
              <a:ext uri="{FF2B5EF4-FFF2-40B4-BE49-F238E27FC236}">
                <a16:creationId xmlns:a16="http://schemas.microsoft.com/office/drawing/2014/main" id="{46B9AADF-56AD-45D2-A075-51821476B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88913"/>
            <a:ext cx="6337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latin typeface="AvantGarde Md BT" pitchFamily="34" charset="0"/>
              </a:rPr>
              <a:t>“Einblicke”  </a:t>
            </a:r>
            <a:r>
              <a:rPr lang="en-US" altLang="de-DE">
                <a:latin typeface="AvantGarde Md BT" pitchFamily="34" charset="0"/>
              </a:rPr>
              <a:t>in unser Innenleben</a:t>
            </a:r>
            <a:endParaRPr lang="de-DE" altLang="de-DE">
              <a:latin typeface="AvantGarde Md BT" pitchFamily="34" charset="0"/>
            </a:endParaRPr>
          </a:p>
        </p:txBody>
      </p:sp>
      <p:sp>
        <p:nvSpPr>
          <p:cNvPr id="10247" name="Text Box 9">
            <a:extLst>
              <a:ext uri="{FF2B5EF4-FFF2-40B4-BE49-F238E27FC236}">
                <a16:creationId xmlns:a16="http://schemas.microsoft.com/office/drawing/2014/main" id="{FB0CFD38-20B2-41D7-B347-CE5440922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828800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pic>
        <p:nvPicPr>
          <p:cNvPr id="10248" name="Picture 13" descr="LM-Logo_schwarz ohne Schrift">
            <a:extLst>
              <a:ext uri="{FF2B5EF4-FFF2-40B4-BE49-F238E27FC236}">
                <a16:creationId xmlns:a16="http://schemas.microsoft.com/office/drawing/2014/main" id="{2286E64B-7566-4909-8DA8-F2C545BCC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"/>
          <a:stretch>
            <a:fillRect/>
          </a:stretch>
        </p:blipFill>
        <p:spPr bwMode="auto">
          <a:xfrm>
            <a:off x="7010400" y="0"/>
            <a:ext cx="1820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Line 3">
            <a:extLst>
              <a:ext uri="{FF2B5EF4-FFF2-40B4-BE49-F238E27FC236}">
                <a16:creationId xmlns:a16="http://schemas.microsoft.com/office/drawing/2014/main" id="{84A94621-98CC-48B6-A6C0-54E46541272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8991600" cy="0"/>
          </a:xfrm>
          <a:prstGeom prst="line">
            <a:avLst/>
          </a:prstGeom>
          <a:noFill/>
          <a:ln w="412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0" name="Grafik 3">
            <a:extLst>
              <a:ext uri="{FF2B5EF4-FFF2-40B4-BE49-F238E27FC236}">
                <a16:creationId xmlns:a16="http://schemas.microsoft.com/office/drawing/2014/main" id="{1E056504-4240-447E-B86B-DF3B06C65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3429000"/>
            <a:ext cx="4316412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Grafik 1">
            <a:extLst>
              <a:ext uri="{FF2B5EF4-FFF2-40B4-BE49-F238E27FC236}">
                <a16:creationId xmlns:a16="http://schemas.microsoft.com/office/drawing/2014/main" id="{E2EA3516-8253-40A7-95C0-E76CC0EF7B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1066800"/>
            <a:ext cx="4287838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Grafik 1">
            <a:extLst>
              <a:ext uri="{FF2B5EF4-FFF2-40B4-BE49-F238E27FC236}">
                <a16:creationId xmlns:a16="http://schemas.microsoft.com/office/drawing/2014/main" id="{5B0F2DBF-6263-40A6-A996-056E908A59A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261" y="1039033"/>
            <a:ext cx="2263341" cy="113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F6432BF-C310-45ED-BDE4-3B49B1C77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4121150"/>
            <a:ext cx="26844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800">
                <a:latin typeface="AvantGarde Md BT" pitchFamily="34" charset="0"/>
              </a:rPr>
              <a:t>Digitale Schule: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9DE1397-A31E-4063-9A7B-67AB3EDC5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943" y="4649788"/>
            <a:ext cx="27176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2400" dirty="0">
                <a:latin typeface="AvantGarde Md BT"/>
              </a:rPr>
              <a:t>Office 365/ Cloud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1ECB6F5-4C65-4F5E-9877-D468832F7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3" y="5186363"/>
            <a:ext cx="27257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2400">
                <a:latin typeface="AvantGarde Md BT" pitchFamily="34" charset="0"/>
              </a:rPr>
              <a:t>Modellvorhaben</a:t>
            </a:r>
            <a:br>
              <a:rPr lang="de-DE" altLang="de-DE" sz="2400">
                <a:latin typeface="AvantGarde Md BT" pitchFamily="34" charset="0"/>
              </a:rPr>
            </a:br>
            <a:r>
              <a:rPr lang="de-DE" altLang="de-DE" sz="2400">
                <a:latin typeface="AvantGarde Md BT" pitchFamily="34" charset="0"/>
              </a:rPr>
              <a:t>Informatik 5/6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33" y="1995550"/>
            <a:ext cx="2611434" cy="1846139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46EBA9A-53BA-4BF7-B707-7D2A5754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0"/>
            <a:ext cx="838200" cy="6858000"/>
          </a:xfrm>
          <a:prstGeom prst="rect">
            <a:avLst/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179203" name="Text Box 3">
            <a:extLst>
              <a:ext uri="{FF2B5EF4-FFF2-40B4-BE49-F238E27FC236}">
                <a16:creationId xmlns:a16="http://schemas.microsoft.com/office/drawing/2014/main" id="{C2BF4A09-070F-4B9B-9A9C-7AF95ABE11C6}"/>
              </a:ext>
            </a:extLst>
          </p:cNvPr>
          <p:cNvSpPr txBox="1">
            <a:spLocks noChangeArrowheads="1"/>
          </p:cNvSpPr>
          <p:nvPr/>
        </p:nvSpPr>
        <p:spPr bwMode="auto">
          <a:xfrm rot="-10800000">
            <a:off x="150813" y="992188"/>
            <a:ext cx="5048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>
                <a:solidFill>
                  <a:schemeClr val="bg1"/>
                </a:solidFill>
                <a:latin typeface="Arial" charset="0"/>
              </a:rPr>
              <a:t>              </a:t>
            </a:r>
            <a:r>
              <a:rPr lang="de-DE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Lise-Meitner-Gymnasium Willich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2B8905AF-4E9F-4274-8735-C2B78F7C7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0"/>
            <a:ext cx="24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91DDDB"/>
              </a:solidFill>
              <a:latin typeface="Mistral" panose="03090702030407020403" pitchFamily="66" charset="0"/>
            </a:endParaRPr>
          </a:p>
        </p:txBody>
      </p:sp>
      <p:pic>
        <p:nvPicPr>
          <p:cNvPr id="12293" name="Picture 5" descr="LM-Logo_schwarz ohne Schrift">
            <a:extLst>
              <a:ext uri="{FF2B5EF4-FFF2-40B4-BE49-F238E27FC236}">
                <a16:creationId xmlns:a16="http://schemas.microsoft.com/office/drawing/2014/main" id="{19769FA7-3D43-4287-97AC-0ED64B72B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"/>
          <a:stretch>
            <a:fillRect/>
          </a:stretch>
        </p:blipFill>
        <p:spPr bwMode="auto">
          <a:xfrm>
            <a:off x="7010400" y="0"/>
            <a:ext cx="1820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Line 6">
            <a:extLst>
              <a:ext uri="{FF2B5EF4-FFF2-40B4-BE49-F238E27FC236}">
                <a16:creationId xmlns:a16="http://schemas.microsoft.com/office/drawing/2014/main" id="{98F413DA-6082-433E-A9FC-ED5EE03DF0B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8991600" cy="0"/>
          </a:xfrm>
          <a:prstGeom prst="line">
            <a:avLst/>
          </a:prstGeom>
          <a:noFill/>
          <a:ln w="412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2BF1B1BE-2962-4DA4-82C3-C3BE41D7B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6035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EB8E9BE7-04BB-4DC5-9912-96A81C2EC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0350"/>
            <a:ext cx="6159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BEE7E6"/>
                    </a:gs>
                    <a:gs pos="100000">
                      <a:srgbClr val="2CB2AE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de-DE" b="1">
                <a:latin typeface="AvantGarde Md BT" pitchFamily="34" charset="0"/>
              </a:rPr>
              <a:t>“Einblicke”  </a:t>
            </a:r>
            <a:r>
              <a:rPr lang="en-US" altLang="de-DE">
                <a:latin typeface="AvantGarde Md BT" pitchFamily="34" charset="0"/>
              </a:rPr>
              <a:t>in unser Innenleben</a:t>
            </a:r>
            <a:endParaRPr lang="de-DE" altLang="de-DE">
              <a:latin typeface="AvantGarde Md BT" pitchFamily="34" charset="0"/>
            </a:endParaRPr>
          </a:p>
        </p:txBody>
      </p:sp>
      <p:pic>
        <p:nvPicPr>
          <p:cNvPr id="12297" name="Picture 10" descr="Sporthalle">
            <a:extLst>
              <a:ext uri="{FF2B5EF4-FFF2-40B4-BE49-F238E27FC236}">
                <a16:creationId xmlns:a16="http://schemas.microsoft.com/office/drawing/2014/main" id="{B24BC535-E7D9-48F5-B073-59D4238CA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41438"/>
            <a:ext cx="7637462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97CB093-A649-42B8-BC7F-30B08FDD0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0"/>
            <a:ext cx="838200" cy="6858000"/>
          </a:xfrm>
          <a:prstGeom prst="rect">
            <a:avLst/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179203" name="Text Box 3">
            <a:extLst>
              <a:ext uri="{FF2B5EF4-FFF2-40B4-BE49-F238E27FC236}">
                <a16:creationId xmlns:a16="http://schemas.microsoft.com/office/drawing/2014/main" id="{596E579A-63C8-49DF-AB88-1CBEB061BF98}"/>
              </a:ext>
            </a:extLst>
          </p:cNvPr>
          <p:cNvSpPr txBox="1">
            <a:spLocks noChangeArrowheads="1"/>
          </p:cNvSpPr>
          <p:nvPr/>
        </p:nvSpPr>
        <p:spPr bwMode="auto">
          <a:xfrm rot="-10800000">
            <a:off x="150813" y="992188"/>
            <a:ext cx="5048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>
                <a:solidFill>
                  <a:schemeClr val="bg1"/>
                </a:solidFill>
                <a:latin typeface="Arial" charset="0"/>
              </a:rPr>
              <a:t>              </a:t>
            </a:r>
            <a:r>
              <a:rPr lang="de-DE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Lise-Meitner-Gymnasium Willich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AE110439-7CCB-4A57-A202-8BDADA76B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0"/>
            <a:ext cx="24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91DDDB"/>
              </a:solidFill>
              <a:latin typeface="Mistral" panose="03090702030407020403" pitchFamily="66" charset="0"/>
            </a:endParaRPr>
          </a:p>
        </p:txBody>
      </p:sp>
      <p:pic>
        <p:nvPicPr>
          <p:cNvPr id="14341" name="Picture 5" descr="LM-Logo_schwarz ohne Schrift">
            <a:extLst>
              <a:ext uri="{FF2B5EF4-FFF2-40B4-BE49-F238E27FC236}">
                <a16:creationId xmlns:a16="http://schemas.microsoft.com/office/drawing/2014/main" id="{68AE39CF-3038-4016-8CB3-19C7242C0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"/>
          <a:stretch>
            <a:fillRect/>
          </a:stretch>
        </p:blipFill>
        <p:spPr bwMode="auto">
          <a:xfrm>
            <a:off x="7010400" y="0"/>
            <a:ext cx="1820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Line 6">
            <a:extLst>
              <a:ext uri="{FF2B5EF4-FFF2-40B4-BE49-F238E27FC236}">
                <a16:creationId xmlns:a16="http://schemas.microsoft.com/office/drawing/2014/main" id="{5399BF8B-4B69-4D66-ADDE-5EF6BA4590D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8991600" cy="0"/>
          </a:xfrm>
          <a:prstGeom prst="line">
            <a:avLst/>
          </a:prstGeom>
          <a:noFill/>
          <a:ln w="412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6E9BA304-65BC-4F57-8B59-87CD301E5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6035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ABDFC127-DEF4-40A6-B946-B1BAEA231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0350"/>
            <a:ext cx="6159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BEE7E6"/>
                    </a:gs>
                    <a:gs pos="100000">
                      <a:srgbClr val="2CB2AE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de-DE" b="1">
                <a:latin typeface="AvantGarde Md BT" pitchFamily="34" charset="0"/>
              </a:rPr>
              <a:t>“Einblicke”  </a:t>
            </a:r>
            <a:r>
              <a:rPr lang="en-US" altLang="de-DE">
                <a:latin typeface="AvantGarde Md BT" pitchFamily="34" charset="0"/>
              </a:rPr>
              <a:t>in unser Innenleben</a:t>
            </a:r>
            <a:endParaRPr lang="de-DE" altLang="de-DE">
              <a:latin typeface="AvantGarde Md BT" pitchFamily="34" charset="0"/>
            </a:endParaRPr>
          </a:p>
        </p:txBody>
      </p:sp>
      <p:pic>
        <p:nvPicPr>
          <p:cNvPr id="14345" name="Grafik 1">
            <a:extLst>
              <a:ext uri="{FF2B5EF4-FFF2-40B4-BE49-F238E27FC236}">
                <a16:creationId xmlns:a16="http://schemas.microsoft.com/office/drawing/2014/main" id="{C3ECE250-DE54-4068-A560-61FC94F46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46175"/>
            <a:ext cx="7308850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7830E34-8E9B-487C-92C3-CBC2B9793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0"/>
            <a:ext cx="838200" cy="6858000"/>
          </a:xfrm>
          <a:prstGeom prst="rect">
            <a:avLst/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70661" name="Text Box 5">
            <a:extLst>
              <a:ext uri="{FF2B5EF4-FFF2-40B4-BE49-F238E27FC236}">
                <a16:creationId xmlns:a16="http://schemas.microsoft.com/office/drawing/2014/main" id="{A4B35AE8-910E-4F57-ADF9-2087790E93EB}"/>
              </a:ext>
            </a:extLst>
          </p:cNvPr>
          <p:cNvSpPr txBox="1">
            <a:spLocks noChangeArrowheads="1"/>
          </p:cNvSpPr>
          <p:nvPr/>
        </p:nvSpPr>
        <p:spPr bwMode="auto">
          <a:xfrm rot="-10800000">
            <a:off x="150813" y="992188"/>
            <a:ext cx="5048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>
                <a:solidFill>
                  <a:schemeClr val="bg1"/>
                </a:solidFill>
                <a:latin typeface="Arial" charset="0"/>
              </a:rPr>
              <a:t>              </a:t>
            </a:r>
            <a:r>
              <a:rPr lang="de-DE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Lise-Meitner-Gymnasium Willich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16388" name="Text Box 6">
            <a:extLst>
              <a:ext uri="{FF2B5EF4-FFF2-40B4-BE49-F238E27FC236}">
                <a16:creationId xmlns:a16="http://schemas.microsoft.com/office/drawing/2014/main" id="{E68BD065-C223-44B5-9DEB-0BD0F104E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362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de-DE" sz="2400">
              <a:solidFill>
                <a:srgbClr val="9EE6E4"/>
              </a:solidFill>
              <a:latin typeface="Graphite Light" pitchFamily="66" charset="0"/>
            </a:endParaRPr>
          </a:p>
        </p:txBody>
      </p:sp>
      <p:sp>
        <p:nvSpPr>
          <p:cNvPr id="16389" name="Text Box 7">
            <a:extLst>
              <a:ext uri="{FF2B5EF4-FFF2-40B4-BE49-F238E27FC236}">
                <a16:creationId xmlns:a16="http://schemas.microsoft.com/office/drawing/2014/main" id="{EDD07DC3-130C-4646-8AF2-44D58E0CD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0"/>
            <a:ext cx="24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91DDDB"/>
              </a:solidFill>
              <a:latin typeface="Mistral" panose="03090702030407020403" pitchFamily="66" charset="0"/>
            </a:endParaRPr>
          </a:p>
        </p:txBody>
      </p:sp>
      <p:sp>
        <p:nvSpPr>
          <p:cNvPr id="16390" name="Rectangle 8">
            <a:extLst>
              <a:ext uri="{FF2B5EF4-FFF2-40B4-BE49-F238E27FC236}">
                <a16:creationId xmlns:a16="http://schemas.microsoft.com/office/drawing/2014/main" id="{54CD8B1B-9BE8-4638-A927-DB6514A91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88913"/>
            <a:ext cx="63134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latin typeface="AvantGarde Md BT" pitchFamily="34" charset="0"/>
              </a:rPr>
              <a:t>“Einblicke”  </a:t>
            </a:r>
            <a:r>
              <a:rPr lang="en-US" altLang="de-DE">
                <a:latin typeface="AvantGarde Md BT" pitchFamily="34" charset="0"/>
              </a:rPr>
              <a:t>in unser Innenleben</a:t>
            </a:r>
            <a:endParaRPr lang="de-DE" altLang="de-DE">
              <a:latin typeface="AvantGarde Md BT" pitchFamily="34" charset="0"/>
            </a:endParaRPr>
          </a:p>
        </p:txBody>
      </p:sp>
      <p:sp>
        <p:nvSpPr>
          <p:cNvPr id="16391" name="Text Box 9">
            <a:extLst>
              <a:ext uri="{FF2B5EF4-FFF2-40B4-BE49-F238E27FC236}">
                <a16:creationId xmlns:a16="http://schemas.microsoft.com/office/drawing/2014/main" id="{C0FBD42C-9A5A-4C4E-B5B5-C9986A73E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828800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pic>
        <p:nvPicPr>
          <p:cNvPr id="16392" name="Picture 11" descr="LM-Logo_schwarz ohne Schrift">
            <a:extLst>
              <a:ext uri="{FF2B5EF4-FFF2-40B4-BE49-F238E27FC236}">
                <a16:creationId xmlns:a16="http://schemas.microsoft.com/office/drawing/2014/main" id="{C362DEF1-7C06-4966-90E4-C36EA6F76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"/>
          <a:stretch>
            <a:fillRect/>
          </a:stretch>
        </p:blipFill>
        <p:spPr bwMode="auto">
          <a:xfrm>
            <a:off x="7010400" y="0"/>
            <a:ext cx="1820863" cy="1066800"/>
          </a:xfrm>
          <a:prstGeom prst="rect">
            <a:avLst/>
          </a:prstGeom>
          <a:solidFill>
            <a:srgbClr val="9EE6E4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Line 3">
            <a:extLst>
              <a:ext uri="{FF2B5EF4-FFF2-40B4-BE49-F238E27FC236}">
                <a16:creationId xmlns:a16="http://schemas.microsoft.com/office/drawing/2014/main" id="{E6119B13-AD4A-46C9-BB55-8BBDC72EAE5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8991600" cy="0"/>
          </a:xfrm>
          <a:prstGeom prst="line">
            <a:avLst/>
          </a:prstGeom>
          <a:noFill/>
          <a:ln w="412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94" name="Grafik 1">
            <a:extLst>
              <a:ext uri="{FF2B5EF4-FFF2-40B4-BE49-F238E27FC236}">
                <a16:creationId xmlns:a16="http://schemas.microsoft.com/office/drawing/2014/main" id="{7A44D4DC-87B2-4958-AA70-A306E9756C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22350"/>
            <a:ext cx="4073525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Grafik 2">
            <a:extLst>
              <a:ext uri="{FF2B5EF4-FFF2-40B4-BE49-F238E27FC236}">
                <a16:creationId xmlns:a16="http://schemas.microsoft.com/office/drawing/2014/main" id="{715F9440-8551-4D0D-9FC5-DD7E31632E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3" y="3429000"/>
            <a:ext cx="4970462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7931AB2-C8DF-46B9-ACE3-14456BEC2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0"/>
            <a:ext cx="838200" cy="6858000"/>
          </a:xfrm>
          <a:prstGeom prst="rect">
            <a:avLst/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184323" name="Text Box 3">
            <a:extLst>
              <a:ext uri="{FF2B5EF4-FFF2-40B4-BE49-F238E27FC236}">
                <a16:creationId xmlns:a16="http://schemas.microsoft.com/office/drawing/2014/main" id="{9D05FDB8-B42D-486E-8BE8-C5940DF9E9E8}"/>
              </a:ext>
            </a:extLst>
          </p:cNvPr>
          <p:cNvSpPr txBox="1">
            <a:spLocks noChangeArrowheads="1"/>
          </p:cNvSpPr>
          <p:nvPr/>
        </p:nvSpPr>
        <p:spPr bwMode="auto">
          <a:xfrm rot="-10800000">
            <a:off x="150813" y="992188"/>
            <a:ext cx="5048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>
                <a:solidFill>
                  <a:schemeClr val="bg1"/>
                </a:solidFill>
                <a:latin typeface="Arial" charset="0"/>
              </a:rPr>
              <a:t>              </a:t>
            </a:r>
            <a:r>
              <a:rPr lang="de-DE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Lise-Meitner-Gymnasium Willich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9696E680-B3D2-441A-9353-6590A96B4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362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de-DE" sz="2400">
              <a:solidFill>
                <a:srgbClr val="9EE6E4"/>
              </a:solidFill>
              <a:latin typeface="Graphite Light" pitchFamily="66" charset="0"/>
            </a:endParaRP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9C383D93-E6D9-4A56-BC8D-E1072A1D1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0"/>
            <a:ext cx="24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91DDDB"/>
              </a:solidFill>
              <a:latin typeface="Mistral" panose="03090702030407020403" pitchFamily="66" charset="0"/>
            </a:endParaRP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1931146A-B782-4B32-A546-05FDF93C2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213" y="411163"/>
            <a:ext cx="5883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6B3795B6-26E7-4143-9E32-776E50423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828800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pic>
        <p:nvPicPr>
          <p:cNvPr id="18440" name="Picture 9" descr="LM-Logo_schwarz ohne Schrift">
            <a:extLst>
              <a:ext uri="{FF2B5EF4-FFF2-40B4-BE49-F238E27FC236}">
                <a16:creationId xmlns:a16="http://schemas.microsoft.com/office/drawing/2014/main" id="{1C27ED40-BA35-431A-AA34-664C33495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"/>
          <a:stretch>
            <a:fillRect/>
          </a:stretch>
        </p:blipFill>
        <p:spPr bwMode="auto">
          <a:xfrm>
            <a:off x="7010400" y="0"/>
            <a:ext cx="1820863" cy="1066800"/>
          </a:xfrm>
          <a:prstGeom prst="rect">
            <a:avLst/>
          </a:prstGeom>
          <a:solidFill>
            <a:srgbClr val="CCFFFF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Line 10">
            <a:extLst>
              <a:ext uri="{FF2B5EF4-FFF2-40B4-BE49-F238E27FC236}">
                <a16:creationId xmlns:a16="http://schemas.microsoft.com/office/drawing/2014/main" id="{38FB759A-BA67-40EF-B61A-22E274B0B84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8991600" cy="0"/>
          </a:xfrm>
          <a:prstGeom prst="line">
            <a:avLst/>
          </a:prstGeom>
          <a:noFill/>
          <a:ln w="412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1">
            <a:extLst>
              <a:ext uri="{FF2B5EF4-FFF2-40B4-BE49-F238E27FC236}">
                <a16:creationId xmlns:a16="http://schemas.microsoft.com/office/drawing/2014/main" id="{03734AEA-E0D3-466C-99A0-8891C121B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88913"/>
            <a:ext cx="6159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latin typeface="AvantGarde Md BT" pitchFamily="34" charset="0"/>
              </a:rPr>
              <a:t>“Einblicke”  </a:t>
            </a:r>
            <a:r>
              <a:rPr lang="en-US" altLang="de-DE">
                <a:latin typeface="AvantGarde Md BT" pitchFamily="34" charset="0"/>
              </a:rPr>
              <a:t>in unser Innenleben</a:t>
            </a:r>
            <a:endParaRPr lang="de-DE" altLang="de-DE">
              <a:latin typeface="AvantGarde Md BT" pitchFamily="34" charset="0"/>
            </a:endParaRPr>
          </a:p>
        </p:txBody>
      </p:sp>
      <p:pic>
        <p:nvPicPr>
          <p:cNvPr id="18443" name="Picture 12" descr="Mensa2012">
            <a:extLst>
              <a:ext uri="{FF2B5EF4-FFF2-40B4-BE49-F238E27FC236}">
                <a16:creationId xmlns:a16="http://schemas.microsoft.com/office/drawing/2014/main" id="{12FC6E9C-B7B9-4FE3-94E9-5699BFBD2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687705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D06EB1B-3E9A-42A3-9A73-CF8D0CEF0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0"/>
            <a:ext cx="838200" cy="6858000"/>
          </a:xfrm>
          <a:prstGeom prst="rect">
            <a:avLst/>
          </a:prstGeom>
          <a:gradFill rotWithShape="0">
            <a:gsLst>
              <a:gs pos="0">
                <a:srgbClr val="BEE7E6"/>
              </a:gs>
              <a:gs pos="100000">
                <a:srgbClr val="2CB2A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184323" name="Text Box 3">
            <a:extLst>
              <a:ext uri="{FF2B5EF4-FFF2-40B4-BE49-F238E27FC236}">
                <a16:creationId xmlns:a16="http://schemas.microsoft.com/office/drawing/2014/main" id="{DA918906-2B5D-4BFF-B68A-5679E4ECD3D6}"/>
              </a:ext>
            </a:extLst>
          </p:cNvPr>
          <p:cNvSpPr txBox="1">
            <a:spLocks noChangeArrowheads="1"/>
          </p:cNvSpPr>
          <p:nvPr/>
        </p:nvSpPr>
        <p:spPr bwMode="auto">
          <a:xfrm rot="-10800000">
            <a:off x="150813" y="992188"/>
            <a:ext cx="5048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>
                <a:solidFill>
                  <a:schemeClr val="bg1"/>
                </a:solidFill>
                <a:latin typeface="Arial" charset="0"/>
              </a:rPr>
              <a:t>              </a:t>
            </a:r>
            <a:r>
              <a:rPr lang="de-DE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Lise-Meitner-Gymnasium Willich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D8CCD537-E186-4698-802A-C4A8D72E7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362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de-DE" sz="2400">
              <a:solidFill>
                <a:srgbClr val="9EE6E4"/>
              </a:solidFill>
              <a:latin typeface="Graphite Light" pitchFamily="66" charset="0"/>
            </a:endParaRP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9C28B5D1-BE0F-4A49-8C6D-7E551BC37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0"/>
            <a:ext cx="24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91DDDB"/>
              </a:solidFill>
              <a:latin typeface="Mistral" panose="03090702030407020403" pitchFamily="66" charset="0"/>
            </a:endParaRP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3CA9B014-9660-4CCF-B4FB-859BFED2C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213" y="411163"/>
            <a:ext cx="5883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FB7E3B6B-B6E2-473C-B632-A9ABC07BE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828800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e-DE" altLang="de-DE">
              <a:latin typeface="AvantGarde Md BT" pitchFamily="34" charset="0"/>
            </a:endParaRPr>
          </a:p>
        </p:txBody>
      </p:sp>
      <p:pic>
        <p:nvPicPr>
          <p:cNvPr id="20488" name="Picture 9" descr="LM-Logo_schwarz ohne Schrift">
            <a:extLst>
              <a:ext uri="{FF2B5EF4-FFF2-40B4-BE49-F238E27FC236}">
                <a16:creationId xmlns:a16="http://schemas.microsoft.com/office/drawing/2014/main" id="{E94973CD-F2D9-489E-9C5C-7061F8A03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"/>
          <a:stretch>
            <a:fillRect/>
          </a:stretch>
        </p:blipFill>
        <p:spPr bwMode="auto">
          <a:xfrm>
            <a:off x="7010400" y="0"/>
            <a:ext cx="1820863" cy="1066800"/>
          </a:xfrm>
          <a:prstGeom prst="rect">
            <a:avLst/>
          </a:prstGeom>
          <a:solidFill>
            <a:srgbClr val="CCFFFF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Line 10">
            <a:extLst>
              <a:ext uri="{FF2B5EF4-FFF2-40B4-BE49-F238E27FC236}">
                <a16:creationId xmlns:a16="http://schemas.microsoft.com/office/drawing/2014/main" id="{17567B1E-6343-45D2-A1E1-A76FCEE7A3A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8991600" cy="0"/>
          </a:xfrm>
          <a:prstGeom prst="line">
            <a:avLst/>
          </a:prstGeom>
          <a:noFill/>
          <a:ln w="412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Rectangle 11">
            <a:extLst>
              <a:ext uri="{FF2B5EF4-FFF2-40B4-BE49-F238E27FC236}">
                <a16:creationId xmlns:a16="http://schemas.microsoft.com/office/drawing/2014/main" id="{FADA6FDE-7700-4BA3-8F0A-90D45C961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88913"/>
            <a:ext cx="6159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latin typeface="AvantGarde Md BT" pitchFamily="34" charset="0"/>
              </a:rPr>
              <a:t>“Einblicke”  </a:t>
            </a:r>
            <a:r>
              <a:rPr lang="en-US" altLang="de-DE">
                <a:latin typeface="AvantGarde Md BT" pitchFamily="34" charset="0"/>
              </a:rPr>
              <a:t>in unser Innenleben</a:t>
            </a:r>
            <a:endParaRPr lang="de-DE" altLang="de-DE">
              <a:latin typeface="AvantGarde Md BT" pitchFamily="34" charset="0"/>
            </a:endParaRPr>
          </a:p>
        </p:txBody>
      </p:sp>
      <p:pic>
        <p:nvPicPr>
          <p:cNvPr id="20491" name="Grafik 1">
            <a:extLst>
              <a:ext uri="{FF2B5EF4-FFF2-40B4-BE49-F238E27FC236}">
                <a16:creationId xmlns:a16="http://schemas.microsoft.com/office/drawing/2014/main" id="{73E6A24C-A611-4EBB-854D-AAFEF3A6D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038225"/>
            <a:ext cx="7920037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2CB2AE">
                <a:gamma/>
                <a:tint val="30588"/>
                <a:invGamma/>
              </a:srgbClr>
            </a:gs>
            <a:gs pos="100000">
              <a:srgbClr val="2CB2AE"/>
            </a:gs>
          </a:gsLst>
          <a:lin ang="27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vantGarde Md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2CB2AE">
                <a:gamma/>
                <a:tint val="30588"/>
                <a:invGamma/>
              </a:srgbClr>
            </a:gs>
            <a:gs pos="100000">
              <a:srgbClr val="2CB2AE"/>
            </a:gs>
          </a:gsLst>
          <a:lin ang="27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vantGarde Md BT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1003</Words>
  <Application>Microsoft Office PowerPoint</Application>
  <PresentationFormat>Bildschirmpräsentation (4:3)</PresentationFormat>
  <Paragraphs>393</Paragraphs>
  <Slides>34</Slides>
  <Notes>34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0" baseType="lpstr">
      <vt:lpstr>Arial</vt:lpstr>
      <vt:lpstr>AvantGarde Md BT</vt:lpstr>
      <vt:lpstr>Graphite Light</vt:lpstr>
      <vt:lpstr>Mistral</vt:lpstr>
      <vt:lpstr>Times New Roman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Schöpke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schöpke</dc:creator>
  <cp:lastModifiedBy>Thomas Prell-Holthausen</cp:lastModifiedBy>
  <cp:revision>446</cp:revision>
  <cp:lastPrinted>2019-11-21T06:55:19Z</cp:lastPrinted>
  <dcterms:created xsi:type="dcterms:W3CDTF">2001-08-29T20:11:43Z</dcterms:created>
  <dcterms:modified xsi:type="dcterms:W3CDTF">2019-11-22T08:34:11Z</dcterms:modified>
</cp:coreProperties>
</file>