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92" r:id="rId4"/>
    <p:sldId id="259" r:id="rId5"/>
    <p:sldId id="260" r:id="rId6"/>
    <p:sldId id="261" r:id="rId7"/>
    <p:sldId id="262" r:id="rId8"/>
    <p:sldId id="267" r:id="rId9"/>
    <p:sldId id="268" r:id="rId10"/>
    <p:sldId id="269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1pPr>
    <a:lvl2pPr marL="0" marR="0" indent="4572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2pPr>
    <a:lvl3pPr marL="0" marR="0" indent="9144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3pPr>
    <a:lvl4pPr marL="0" marR="0" indent="13716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4pPr>
    <a:lvl5pPr marL="0" marR="0" indent="18288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5pPr>
    <a:lvl6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6pPr>
    <a:lvl7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7pPr>
    <a:lvl8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8pPr>
    <a:lvl9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C3C4D5-FAD9-6246-B698-255A63294814}" v="1" dt="2020-03-30T13:03:05.402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n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2E2E2"/>
          </a:solidFill>
        </a:fill>
      </a:tcStyle>
    </a:wholeTbl>
    <a:band2H>
      <a:tcTxStyle/>
      <a:tcStyle>
        <a:tcBdr/>
        <a:fill>
          <a:solidFill>
            <a:srgbClr val="F1F1F1"/>
          </a:solidFill>
        </a:fill>
      </a:tcStyle>
    </a:band2H>
    <a:firstCol>
      <a:tcTxStyle b="on" i="on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Col>
    <a:lastRow>
      <a:tcTxStyle b="on" i="on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lastRow>
    <a:firstRow>
      <a:tcTxStyle b="on" i="on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DA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n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Col>
    <a:lastRow>
      <a:tcTxStyle b="on" i="on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lastRow>
    <a:firstRow>
      <a:tcTxStyle b="on" i="on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Col>
    <a:lastRow>
      <a:tcTxStyle b="on" i="on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lastRow>
    <a:firstRow>
      <a:tcTxStyle b="on" i="on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n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508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254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>
      <p:cViewPr varScale="1">
        <p:scale>
          <a:sx n="85" d="100"/>
          <a:sy n="85" d="100"/>
        </p:scale>
        <p:origin x="1912" y="184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" name="Shape 3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899232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Fächer in Klammern müssen nicht gewählt werden.</a:t>
            </a:r>
          </a:p>
        </p:txBody>
      </p:sp>
    </p:spTree>
    <p:extLst>
      <p:ext uri="{BB962C8B-B14F-4D97-AF65-F5344CB8AC3E}">
        <p14:creationId xmlns:p14="http://schemas.microsoft.com/office/powerpoint/2010/main" val="1963686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50240" y="-1"/>
            <a:ext cx="11704320" cy="20161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/>
          <a:lstStyle/>
          <a:p>
            <a:r>
              <a:t>Titeltext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50240" y="2275839"/>
            <a:ext cx="11704320" cy="7477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9320106" y="8779791"/>
            <a:ext cx="3034454" cy="52070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FFFFFF"/>
          </a:solidFill>
          <a:uFillTx/>
          <a:latin typeface="Gill Sans"/>
          <a:ea typeface="Gill Sans"/>
          <a:cs typeface="Gill Sans"/>
          <a:sym typeface="Gill Sans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FFFFFF"/>
          </a:solidFill>
          <a:uFillTx/>
          <a:latin typeface="Gill Sans"/>
          <a:ea typeface="Gill Sans"/>
          <a:cs typeface="Gill Sans"/>
          <a:sym typeface="Gill Sans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FFFFFF"/>
          </a:solidFill>
          <a:uFillTx/>
          <a:latin typeface="Gill Sans"/>
          <a:ea typeface="Gill Sans"/>
          <a:cs typeface="Gill Sans"/>
          <a:sym typeface="Gill Sans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FFFFFF"/>
          </a:solidFill>
          <a:uFillTx/>
          <a:latin typeface="Gill Sans"/>
          <a:ea typeface="Gill Sans"/>
          <a:cs typeface="Gill Sans"/>
          <a:sym typeface="Gill Sans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FFFFFF"/>
          </a:solidFill>
          <a:uFillTx/>
          <a:latin typeface="Gill Sans"/>
          <a:ea typeface="Gill Sans"/>
          <a:cs typeface="Gill Sans"/>
          <a:sym typeface="Gill Sans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FFFFFF"/>
          </a:solidFill>
          <a:uFillTx/>
          <a:latin typeface="Gill Sans"/>
          <a:ea typeface="Gill Sans"/>
          <a:cs typeface="Gill Sans"/>
          <a:sym typeface="Gill Sans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FFFFFF"/>
          </a:solidFill>
          <a:uFillTx/>
          <a:latin typeface="Gill Sans"/>
          <a:ea typeface="Gill Sans"/>
          <a:cs typeface="Gill Sans"/>
          <a:sym typeface="Gill Sans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FFFFFF"/>
          </a:solidFill>
          <a:uFillTx/>
          <a:latin typeface="Gill Sans"/>
          <a:ea typeface="Gill Sans"/>
          <a:cs typeface="Gill Sans"/>
          <a:sym typeface="Gill Sans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FFFFFF"/>
          </a:solidFill>
          <a:uFillTx/>
          <a:latin typeface="Gill Sans"/>
          <a:ea typeface="Gill Sans"/>
          <a:cs typeface="Gill Sans"/>
          <a:sym typeface="Gill Sans"/>
        </a:defRPr>
      </a:lvl9pPr>
    </p:titleStyle>
    <p:bodyStyle>
      <a:lvl1pPr marL="342900" marR="0" indent="-3429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Gill Sans"/>
          <a:ea typeface="Gill Sans"/>
          <a:cs typeface="Gill Sans"/>
          <a:sym typeface="Gill Sans"/>
        </a:defRPr>
      </a:lvl1pPr>
      <a:lvl2pPr marL="342900" marR="0" indent="1143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Gill Sans"/>
          <a:ea typeface="Gill Sans"/>
          <a:cs typeface="Gill Sans"/>
          <a:sym typeface="Gill Sans"/>
        </a:defRPr>
      </a:lvl2pPr>
      <a:lvl3pPr marL="342900" marR="0" indent="5715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Gill Sans"/>
          <a:ea typeface="Gill Sans"/>
          <a:cs typeface="Gill Sans"/>
          <a:sym typeface="Gill Sans"/>
        </a:defRPr>
      </a:lvl3pPr>
      <a:lvl4pPr marL="342900" marR="0" indent="10287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Gill Sans"/>
          <a:ea typeface="Gill Sans"/>
          <a:cs typeface="Gill Sans"/>
          <a:sym typeface="Gill Sans"/>
        </a:defRPr>
      </a:lvl4pPr>
      <a:lvl5pPr marL="342900" marR="0" indent="14859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Gill Sans"/>
          <a:ea typeface="Gill Sans"/>
          <a:cs typeface="Gill Sans"/>
          <a:sym typeface="Gill Sans"/>
        </a:defRPr>
      </a:lvl5pPr>
      <a:lvl6pPr marL="342900" marR="0" indent="19431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Gill Sans"/>
          <a:ea typeface="Gill Sans"/>
          <a:cs typeface="Gill Sans"/>
          <a:sym typeface="Gill Sans"/>
        </a:defRPr>
      </a:lvl6pPr>
      <a:lvl7pPr marL="342900" marR="0" indent="24003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Gill Sans"/>
          <a:ea typeface="Gill Sans"/>
          <a:cs typeface="Gill Sans"/>
          <a:sym typeface="Gill Sans"/>
        </a:defRPr>
      </a:lvl7pPr>
      <a:lvl8pPr marL="342900" marR="0" indent="28575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Gill Sans"/>
          <a:ea typeface="Gill Sans"/>
          <a:cs typeface="Gill Sans"/>
          <a:sym typeface="Gill Sans"/>
        </a:defRPr>
      </a:lvl8pPr>
      <a:lvl9pPr marL="342900" marR="0" indent="33147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Gill Sans"/>
          <a:ea typeface="Gill Sans"/>
          <a:cs typeface="Gill Sans"/>
          <a:sym typeface="Gill San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ctrTitle" idx="4294967295"/>
          </p:nvPr>
        </p:nvSpPr>
        <p:spPr>
          <a:xfrm>
            <a:off x="669924" y="1563687"/>
            <a:ext cx="11809413" cy="288131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sz="80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Latein</a:t>
            </a:r>
            <a:r>
              <a:rPr sz="80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und </a:t>
            </a:r>
            <a:r>
              <a:rPr sz="80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Französisch</a:t>
            </a:r>
            <a:br>
              <a:rPr sz="53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de-DE" sz="53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Folien zum Vortrag am 22.04.2020 um 19.00 Uhr </a:t>
            </a:r>
            <a:br>
              <a:rPr lang="de-DE" sz="53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sz="6000" dirty="0">
                <a:latin typeface="Arial"/>
                <a:ea typeface="Arial"/>
                <a:cs typeface="Arial"/>
                <a:sym typeface="Arial"/>
              </a:rPr>
              <a:t>am </a:t>
            </a:r>
            <a:r>
              <a:rPr sz="6000" dirty="0" err="1">
                <a:latin typeface="Arial"/>
                <a:ea typeface="Arial"/>
                <a:cs typeface="Arial"/>
                <a:sym typeface="Arial"/>
              </a:rPr>
              <a:t>Lise</a:t>
            </a:r>
            <a:r>
              <a:rPr sz="6000" dirty="0">
                <a:latin typeface="Arial"/>
                <a:ea typeface="Arial"/>
                <a:cs typeface="Arial"/>
                <a:sym typeface="Arial"/>
              </a:rPr>
              <a:t>-Meitner-Gymnasium </a:t>
            </a:r>
            <a:br>
              <a:rPr sz="6000" dirty="0">
                <a:latin typeface="Arial"/>
                <a:ea typeface="Arial"/>
                <a:cs typeface="Arial"/>
                <a:sym typeface="Arial"/>
              </a:rPr>
            </a:br>
            <a:r>
              <a:rPr sz="6000" dirty="0" err="1">
                <a:latin typeface="Arial"/>
                <a:ea typeface="Arial"/>
                <a:cs typeface="Arial"/>
                <a:sym typeface="Arial"/>
              </a:rPr>
              <a:t>Willich-Anrath</a:t>
            </a:r>
            <a:endParaRPr sz="60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" name="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25" y="5308600"/>
            <a:ext cx="5040313" cy="3587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962" y="4732337"/>
            <a:ext cx="3889376" cy="4244976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F8428B3C-9A6C-4109-8E8D-26747AC04A53}"/>
              </a:ext>
            </a:extLst>
          </p:cNvPr>
          <p:cNvSpPr/>
          <p:nvPr/>
        </p:nvSpPr>
        <p:spPr>
          <a:xfrm rot="454054">
            <a:off x="4965858" y="1593580"/>
            <a:ext cx="49392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ENTFÄLLT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carte-france-map.jpg" descr="carte-france-ma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0" y="1676400"/>
            <a:ext cx="6892925" cy="7418388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Shape 132"/>
          <p:cNvSpPr/>
          <p:nvPr/>
        </p:nvSpPr>
        <p:spPr>
          <a:xfrm>
            <a:off x="814387" y="736600"/>
            <a:ext cx="11376026" cy="520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indent="39687" algn="l" defTabSz="457200">
              <a:spcBef>
                <a:spcPts val="2500"/>
              </a:spcBef>
              <a:defRPr sz="3600" b="1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lvl1pPr>
          </a:lstStyle>
          <a:p>
            <a:pPr>
              <a:defRPr sz="1800" b="0">
                <a:effectLst/>
              </a:defRPr>
            </a:pPr>
            <a:r>
              <a:rPr sz="3600" b="1">
                <a:effectLst>
                  <a:outerShdw blurRad="12700" dist="25400" dir="2700000" rotWithShape="0">
                    <a:srgbClr val="000000"/>
                  </a:outerShdw>
                </a:effectLst>
              </a:rPr>
              <a:t>Inhalte der Texte im Französisch-Unterricht</a:t>
            </a:r>
          </a:p>
        </p:txBody>
      </p:sp>
      <p:sp>
        <p:nvSpPr>
          <p:cNvPr id="133" name="Shape 133"/>
          <p:cNvSpPr/>
          <p:nvPr/>
        </p:nvSpPr>
        <p:spPr>
          <a:xfrm>
            <a:off x="2006600" y="5257800"/>
            <a:ext cx="2286001" cy="1143001"/>
          </a:xfrm>
          <a:prstGeom prst="ellipse">
            <a:avLst/>
          </a:prstGeom>
          <a:solidFill>
            <a:srgbClr val="00CC99"/>
          </a:solidFill>
          <a:ln w="12700">
            <a:solidFill>
              <a:srgbClr val="000000"/>
            </a:solidFill>
          </a:ln>
        </p:spPr>
        <p:txBody>
          <a:bodyPr lIns="45719" rIns="45719"/>
          <a:lstStyle/>
          <a:p>
            <a:pPr algn="l" defTabSz="457200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4" name="Shape 134"/>
          <p:cNvSpPr/>
          <p:nvPr/>
        </p:nvSpPr>
        <p:spPr>
          <a:xfrm>
            <a:off x="2463800" y="5524500"/>
            <a:ext cx="1828800" cy="60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indent="39687" algn="l" defTabSz="457200">
              <a:spcBef>
                <a:spcPts val="1200"/>
              </a:spcBef>
              <a:defRPr sz="2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 b="0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b="1">
                <a:latin typeface="+mn-lt"/>
                <a:ea typeface="+mn-ea"/>
                <a:cs typeface="+mn-cs"/>
                <a:sym typeface="Helvetica"/>
              </a:rPr>
              <a:t>Alltags-situationen</a:t>
            </a:r>
          </a:p>
        </p:txBody>
      </p:sp>
      <p:sp>
        <p:nvSpPr>
          <p:cNvPr id="135" name="Shape 135"/>
          <p:cNvSpPr/>
          <p:nvPr/>
        </p:nvSpPr>
        <p:spPr>
          <a:xfrm>
            <a:off x="8407400" y="1752600"/>
            <a:ext cx="2514600" cy="1143001"/>
          </a:xfrm>
          <a:prstGeom prst="ellipse">
            <a:avLst/>
          </a:prstGeom>
          <a:solidFill>
            <a:srgbClr val="00CC99"/>
          </a:solidFill>
          <a:ln w="12700">
            <a:solidFill>
              <a:srgbClr val="000000"/>
            </a:solidFill>
          </a:ln>
        </p:spPr>
        <p:txBody>
          <a:bodyPr lIns="45719" rIns="45719"/>
          <a:lstStyle/>
          <a:p>
            <a:pPr algn="l" defTabSz="457200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6" name="Shape 136"/>
          <p:cNvSpPr/>
          <p:nvPr/>
        </p:nvSpPr>
        <p:spPr>
          <a:xfrm>
            <a:off x="8750300" y="2171700"/>
            <a:ext cx="1828800" cy="304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indent="39687" algn="l" defTabSz="457200">
              <a:spcBef>
                <a:spcPts val="1200"/>
              </a:spcBef>
              <a:defRPr sz="1800">
                <a:solidFill>
                  <a:srgbClr val="FFFFFF"/>
                </a:solidFill>
              </a:defRPr>
            </a:pPr>
            <a:r>
              <a:rPr sz="2000" b="1">
                <a:latin typeface="+mn-lt"/>
                <a:ea typeface="+mn-ea"/>
                <a:cs typeface="+mn-cs"/>
                <a:sym typeface="Helvetica"/>
              </a:rPr>
              <a:t>Landeskunde</a:t>
            </a:r>
            <a:r>
              <a:rPr>
                <a:latin typeface="Lucida Handwriting"/>
                <a:ea typeface="Lucida Handwriting"/>
                <a:cs typeface="Lucida Handwriting"/>
                <a:sym typeface="Lucida Handwriting"/>
              </a:rPr>
              <a:t>   </a:t>
            </a:r>
          </a:p>
        </p:txBody>
      </p:sp>
      <p:sp>
        <p:nvSpPr>
          <p:cNvPr id="137" name="Shape 137"/>
          <p:cNvSpPr/>
          <p:nvPr/>
        </p:nvSpPr>
        <p:spPr>
          <a:xfrm>
            <a:off x="3454400" y="8153400"/>
            <a:ext cx="2438400" cy="1295400"/>
          </a:xfrm>
          <a:prstGeom prst="ellipse">
            <a:avLst/>
          </a:prstGeom>
          <a:solidFill>
            <a:srgbClr val="00CC99"/>
          </a:solidFill>
          <a:ln w="12700">
            <a:solidFill>
              <a:srgbClr val="000000"/>
            </a:solidFill>
          </a:ln>
        </p:spPr>
        <p:txBody>
          <a:bodyPr lIns="45719" rIns="45719"/>
          <a:lstStyle/>
          <a:p>
            <a:pPr algn="l" defTabSz="457200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3708400" y="8496300"/>
            <a:ext cx="2362200" cy="60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indent="39687" algn="l" defTabSz="457200">
              <a:spcBef>
                <a:spcPts val="1200"/>
              </a:spcBef>
              <a:defRPr sz="2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 b="0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b="1">
                <a:latin typeface="+mn-lt"/>
                <a:ea typeface="+mn-ea"/>
                <a:cs typeface="+mn-cs"/>
                <a:sym typeface="Helvetica"/>
              </a:rPr>
              <a:t>Lebensgewohn-heiten</a:t>
            </a: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2" name="Table 182"/>
          <p:cNvGraphicFramePr/>
          <p:nvPr/>
        </p:nvGraphicFramePr>
        <p:xfrm>
          <a:off x="1257300" y="1257300"/>
          <a:ext cx="10477500" cy="7550784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5238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8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0875">
                <a:tc>
                  <a:txBody>
                    <a:bodyPr/>
                    <a:lstStyle/>
                    <a:p>
                      <a:pPr algn="l" defTabSz="457200">
                        <a:tabLst>
                          <a:tab pos="914400" algn="l"/>
                        </a:tabLst>
                        <a:defRPr sz="1800" b="0" i="0">
                          <a:solidFill>
                            <a:srgbClr val="FFFFFF"/>
                          </a:solidFill>
                          <a:sym typeface="Gill Sans"/>
                        </a:defRPr>
                      </a:pPr>
                      <a:r>
                        <a:rPr sz="3600"/>
                        <a:t>Latein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tabLst>
                          <a:tab pos="914400" algn="l"/>
                        </a:tabLst>
                        <a:defRPr sz="1800" b="0" i="0">
                          <a:solidFill>
                            <a:srgbClr val="FFFFFF"/>
                          </a:solidFill>
                          <a:sym typeface="Gill Sans"/>
                        </a:defRPr>
                      </a:pPr>
                      <a:r>
                        <a:rPr sz="3600"/>
                        <a:t>Französisch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8562">
                <a:tc>
                  <a:txBody>
                    <a:bodyPr/>
                    <a:lstStyle/>
                    <a:p>
                      <a:pPr algn="l" defTabSz="457200">
                        <a:defRPr sz="1800" b="0" i="0">
                          <a:solidFill>
                            <a:srgbClr val="FFFFFF"/>
                          </a:solidFill>
                          <a:sym typeface="Gill Sans"/>
                        </a:defRPr>
                      </a:pPr>
                      <a:r>
                        <a:rPr sz="2400"/>
                        <a:t>Übersetzung und Interpretation lateinischer Texte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 b="0" i="0">
                          <a:solidFill>
                            <a:srgbClr val="FFFFFF"/>
                          </a:solidFill>
                          <a:sym typeface="Gill Sans"/>
                        </a:defRPr>
                      </a:pPr>
                      <a:r>
                        <a:rPr sz="2400"/>
                        <a:t>Erwerb der realen Kommunikationsfähigkeit mit Sprechern in weltweit 50 Ländern.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3437">
                <a:tc>
                  <a:txBody>
                    <a:bodyPr/>
                    <a:lstStyle/>
                    <a:p>
                      <a:pPr algn="l" defTabSz="457200">
                        <a:defRPr sz="1800" b="0" i="0">
                          <a:solidFill>
                            <a:srgbClr val="FFFFFF"/>
                          </a:solidFill>
                          <a:sym typeface="Gill Sans"/>
                        </a:defRPr>
                      </a:pPr>
                      <a:r>
                        <a:rPr sz="2400"/>
                        <a:t>Verbesserung der Kompetenz in der deutschen Sprache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 b="0" i="0">
                          <a:solidFill>
                            <a:srgbClr val="FFFFFF"/>
                          </a:solidFill>
                          <a:sym typeface="Gill Sans"/>
                        </a:defRPr>
                      </a:pPr>
                      <a:r>
                        <a:rPr sz="2400"/>
                        <a:t>Grundlagenwissen für das Erlernen weiterer romanischer Sprachen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9450">
                <a:tc>
                  <a:txBody>
                    <a:bodyPr/>
                    <a:lstStyle/>
                    <a:p>
                      <a:pPr algn="l" defTabSz="457200">
                        <a:defRPr sz="1800" b="0" i="0">
                          <a:solidFill>
                            <a:srgbClr val="FFFFFF"/>
                          </a:solidFill>
                          <a:sym typeface="Gill Sans"/>
                        </a:defRPr>
                      </a:pPr>
                      <a:r>
                        <a:rPr sz="2400"/>
                        <a:t>Erwerb des Latinums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 b="0" i="0">
                          <a:solidFill>
                            <a:srgbClr val="FFFFFF"/>
                          </a:solidFill>
                          <a:sym typeface="Gill Sans"/>
                        </a:defRPr>
                      </a:pPr>
                      <a:r>
                        <a:rPr sz="2000"/>
                        <a:t>Möglichkeit des Erwerbs der Qualifikation DELF.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3437">
                <a:tc>
                  <a:txBody>
                    <a:bodyPr/>
                    <a:lstStyle/>
                    <a:p>
                      <a:pPr algn="l" defTabSz="457200">
                        <a:defRPr sz="1800" b="0" i="0">
                          <a:solidFill>
                            <a:srgbClr val="FFFFFF"/>
                          </a:solidFill>
                          <a:sym typeface="Gill Sans"/>
                        </a:defRPr>
                      </a:pPr>
                      <a:r>
                        <a:rPr sz="2400"/>
                        <a:t>Fähigkeit zum logischen Denken und Abstrahieren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 b="0" i="0">
                          <a:solidFill>
                            <a:srgbClr val="FFFFFF"/>
                          </a:solidFill>
                          <a:sym typeface="Gill Sans"/>
                        </a:defRPr>
                      </a:pPr>
                      <a:r>
                        <a:rPr sz="2400"/>
                        <a:t>Freude am Umgang mit Sprache und Kultur wecken.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65200">
                <a:tc>
                  <a:txBody>
                    <a:bodyPr/>
                    <a:lstStyle/>
                    <a:p>
                      <a:pPr algn="l" defTabSz="457200">
                        <a:defRPr sz="1800" b="0" i="0">
                          <a:solidFill>
                            <a:srgbClr val="FFFFFF"/>
                          </a:solidFill>
                          <a:sym typeface="Gill Sans"/>
                        </a:defRPr>
                      </a:pPr>
                      <a:r>
                        <a:rPr sz="2400"/>
                        <a:t>Besserer Zugang zu wissenschaftlicher Fachsprache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 b="0" i="0">
                          <a:solidFill>
                            <a:srgbClr val="FFFFFF"/>
                          </a:solidFill>
                          <a:sym typeface="Gill Sans"/>
                        </a:defRPr>
                      </a:pPr>
                      <a:r>
                        <a:rPr sz="2400"/>
                        <a:t>Selbstständiger Umgang mit der franz. Sprache.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98562">
                <a:tc>
                  <a:txBody>
                    <a:bodyPr/>
                    <a:lstStyle/>
                    <a:p>
                      <a:pPr algn="l" defTabSz="457200">
                        <a:defRPr sz="1800" b="0" i="0">
                          <a:solidFill>
                            <a:srgbClr val="FFFFFF"/>
                          </a:solidFill>
                          <a:sym typeface="Gill Sans"/>
                        </a:defRPr>
                      </a:pPr>
                      <a:r>
                        <a:rPr sz="2400"/>
                        <a:t>Erwerb eines Grundmodells von Sprache als Voraussetzung für den leichterern Zugang zu weiteren Sprachen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 b="0" i="0">
                          <a:solidFill>
                            <a:srgbClr val="FFFFFF"/>
                          </a:solidFill>
                          <a:sym typeface="Gill Sans"/>
                        </a:defRPr>
                      </a:pPr>
                      <a:r>
                        <a:rPr sz="2400"/>
                        <a:t>Vermittlung der dt-franz. Beziehungen als Basis eines lebendigen Europa.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90625">
                <a:tc>
                  <a:txBody>
                    <a:bodyPr/>
                    <a:lstStyle/>
                    <a:p>
                      <a:pPr algn="l" defTabSz="457200">
                        <a:defRPr sz="1800" b="0" i="0">
                          <a:solidFill>
                            <a:srgbClr val="FFFFFF"/>
                          </a:solidFill>
                          <a:sym typeface="Gill Sans"/>
                        </a:defRPr>
                      </a:pPr>
                      <a:r>
                        <a:rPr sz="2400"/>
                        <a:t>Vermittlung von europäischer Geschichte und Kultur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 b="0" i="0">
                          <a:solidFill>
                            <a:srgbClr val="FFFFFF"/>
                          </a:solidFill>
                          <a:sym typeface="Gill Sans"/>
                        </a:defRPr>
                      </a:pPr>
                      <a:r>
                        <a:rPr sz="2400"/>
                        <a:t>Einblick in die französischspr. Literatur u. Lebenswirklichkeit.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83" name="Shape 183"/>
          <p:cNvSpPr/>
          <p:nvPr/>
        </p:nvSpPr>
        <p:spPr>
          <a:xfrm>
            <a:off x="6078587" y="654050"/>
            <a:ext cx="847626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>
            <a:lvl1pPr algn="l" defTabSz="457200">
              <a:defRPr sz="3000">
                <a:solidFill>
                  <a:srgbClr val="FFFFF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Ziele</a:t>
            </a: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/>
        </p:nvSpPr>
        <p:spPr>
          <a:xfrm>
            <a:off x="5688006" y="699293"/>
            <a:ext cx="1628788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3000" b="1">
                <a:solidFill>
                  <a:srgbClr val="FFFFFF"/>
                </a:solidFill>
              </a:defRPr>
            </a:lvl1pPr>
          </a:lstStyle>
          <a:p>
            <a:pPr>
              <a:defRPr b="0"/>
            </a:pPr>
            <a:r>
              <a:rPr b="1"/>
              <a:t>Latinum</a:t>
            </a:r>
          </a:p>
        </p:txBody>
      </p:sp>
      <p:sp>
        <p:nvSpPr>
          <p:cNvPr id="186" name="Shape 186"/>
          <p:cNvSpPr/>
          <p:nvPr/>
        </p:nvSpPr>
        <p:spPr>
          <a:xfrm>
            <a:off x="482600" y="1308100"/>
            <a:ext cx="12039600" cy="2862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l" defTabSz="457200">
              <a:defRPr sz="1800">
                <a:solidFill>
                  <a:srgbClr val="FFFFFF"/>
                </a:solidFill>
              </a:defRPr>
            </a:pPr>
            <a:r>
              <a:rPr sz="3600" dirty="0" err="1"/>
              <a:t>Durchgängiger</a:t>
            </a:r>
            <a:r>
              <a:rPr sz="3600" dirty="0"/>
              <a:t> </a:t>
            </a:r>
            <a:r>
              <a:rPr sz="3600" dirty="0" err="1"/>
              <a:t>Lateinunterricht</a:t>
            </a:r>
            <a:r>
              <a:rPr sz="3600" dirty="0"/>
              <a:t> von </a:t>
            </a:r>
            <a:r>
              <a:rPr sz="3600" dirty="0" err="1"/>
              <a:t>Klasse</a:t>
            </a:r>
            <a:r>
              <a:rPr sz="3600" dirty="0"/>
              <a:t> </a:t>
            </a:r>
            <a:r>
              <a:rPr lang="de-DE" sz="3600" dirty="0"/>
              <a:t>7</a:t>
            </a:r>
            <a:r>
              <a:rPr sz="3600" dirty="0"/>
              <a:t> bis EF (1</a:t>
            </a:r>
            <a:r>
              <a:rPr lang="de-DE" sz="3600" dirty="0"/>
              <a:t>1</a:t>
            </a:r>
            <a:r>
              <a:rPr sz="3600" dirty="0"/>
              <a:t>).</a:t>
            </a:r>
          </a:p>
          <a:p>
            <a:pPr algn="l" defTabSz="457200">
              <a:defRPr sz="1800">
                <a:solidFill>
                  <a:srgbClr val="FFFFFF"/>
                </a:solidFill>
              </a:defRPr>
            </a:pPr>
            <a:endParaRPr sz="3600" dirty="0"/>
          </a:p>
          <a:p>
            <a:pPr algn="l" defTabSz="457200">
              <a:defRPr sz="1800">
                <a:solidFill>
                  <a:srgbClr val="FFFFFF"/>
                </a:solidFill>
              </a:defRPr>
            </a:pPr>
            <a:r>
              <a:rPr sz="3600" dirty="0"/>
              <a:t>Endnote „</a:t>
            </a:r>
            <a:r>
              <a:rPr sz="3600" dirty="0" err="1"/>
              <a:t>ausreichend</a:t>
            </a:r>
            <a:r>
              <a:rPr sz="3600" dirty="0"/>
              <a:t>“, </a:t>
            </a:r>
            <a:r>
              <a:rPr sz="3600" dirty="0" err="1"/>
              <a:t>wobei</a:t>
            </a:r>
            <a:r>
              <a:rPr sz="3600" dirty="0"/>
              <a:t> </a:t>
            </a:r>
            <a:r>
              <a:rPr sz="3600" dirty="0" err="1"/>
              <a:t>ein</a:t>
            </a:r>
            <a:r>
              <a:rPr sz="3600" dirty="0"/>
              <a:t> „4-“ </a:t>
            </a:r>
            <a:r>
              <a:rPr sz="3600" dirty="0" err="1"/>
              <a:t>als</a:t>
            </a:r>
            <a:r>
              <a:rPr sz="3600" dirty="0"/>
              <a:t> „</a:t>
            </a:r>
            <a:r>
              <a:rPr sz="3600" dirty="0" err="1"/>
              <a:t>ausreichend</a:t>
            </a:r>
            <a:r>
              <a:rPr sz="3600" dirty="0"/>
              <a:t>“ gilt.</a:t>
            </a:r>
          </a:p>
          <a:p>
            <a:pPr algn="l" defTabSz="457200">
              <a:defRPr sz="1800">
                <a:solidFill>
                  <a:srgbClr val="FFFFFF"/>
                </a:solidFill>
              </a:defRPr>
            </a:pPr>
            <a:endParaRPr sz="3600" dirty="0"/>
          </a:p>
          <a:p>
            <a:pPr algn="l" defTabSz="457200">
              <a:defRPr sz="1800">
                <a:solidFill>
                  <a:srgbClr val="FFFFFF"/>
                </a:solidFill>
              </a:defRPr>
            </a:pPr>
            <a:r>
              <a:rPr sz="3600" dirty="0" err="1"/>
              <a:t>Latinum</a:t>
            </a:r>
            <a:r>
              <a:rPr sz="3600" dirty="0"/>
              <a:t> </a:t>
            </a:r>
            <a:r>
              <a:rPr sz="3600" dirty="0" err="1"/>
              <a:t>ist</a:t>
            </a:r>
            <a:r>
              <a:rPr sz="3600" dirty="0"/>
              <a:t> </a:t>
            </a:r>
            <a:r>
              <a:rPr sz="3600" dirty="0" err="1"/>
              <a:t>ein</a:t>
            </a:r>
            <a:r>
              <a:rPr sz="3600" dirty="0"/>
              <a:t> </a:t>
            </a:r>
            <a:r>
              <a:rPr sz="3600" dirty="0" err="1"/>
              <a:t>bundesweit</a:t>
            </a:r>
            <a:r>
              <a:rPr sz="3600" dirty="0"/>
              <a:t> </a:t>
            </a:r>
            <a:r>
              <a:rPr sz="3600" dirty="0" err="1"/>
              <a:t>anerkannter</a:t>
            </a:r>
            <a:r>
              <a:rPr sz="3600" dirty="0"/>
              <a:t> </a:t>
            </a:r>
            <a:r>
              <a:rPr sz="3600" dirty="0" err="1"/>
              <a:t>Abschluss</a:t>
            </a:r>
            <a:r>
              <a:rPr sz="3600" dirty="0"/>
              <a:t>.</a:t>
            </a: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/>
        </p:nvSpPr>
        <p:spPr>
          <a:xfrm>
            <a:off x="5688006" y="699293"/>
            <a:ext cx="1628788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3000" b="1">
                <a:solidFill>
                  <a:srgbClr val="FFFFFF"/>
                </a:solidFill>
              </a:defRPr>
            </a:lvl1pPr>
          </a:lstStyle>
          <a:p>
            <a:pPr>
              <a:defRPr b="0"/>
            </a:pPr>
            <a:r>
              <a:rPr b="1"/>
              <a:t>Latinum</a:t>
            </a:r>
          </a:p>
        </p:txBody>
      </p:sp>
      <p:sp>
        <p:nvSpPr>
          <p:cNvPr id="189" name="Shape 189"/>
          <p:cNvSpPr/>
          <p:nvPr/>
        </p:nvSpPr>
        <p:spPr>
          <a:xfrm>
            <a:off x="482600" y="1308100"/>
            <a:ext cx="12039600" cy="2694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l" defTabSz="457200">
              <a:defRPr sz="1800">
                <a:solidFill>
                  <a:srgbClr val="FFFFFF"/>
                </a:solidFill>
              </a:defRPr>
            </a:pPr>
            <a:r>
              <a:rPr sz="3600"/>
              <a:t>Durchgängiger Lateinunterricht von Klasse 6 bis EF (10).</a:t>
            </a:r>
          </a:p>
          <a:p>
            <a:pPr algn="l" defTabSz="457200">
              <a:defRPr sz="1800">
                <a:solidFill>
                  <a:srgbClr val="FFFFFF"/>
                </a:solidFill>
              </a:defRPr>
            </a:pPr>
            <a:endParaRPr sz="3600"/>
          </a:p>
          <a:p>
            <a:pPr algn="l" defTabSz="457200">
              <a:defRPr sz="1800">
                <a:solidFill>
                  <a:srgbClr val="FFFFFF"/>
                </a:solidFill>
              </a:defRPr>
            </a:pPr>
            <a:r>
              <a:rPr sz="3600"/>
              <a:t>Endnote „ausreichend“, wobei ein „4-“ als „ausreichend“ gilt.</a:t>
            </a:r>
          </a:p>
          <a:p>
            <a:pPr algn="l" defTabSz="457200">
              <a:defRPr sz="1800">
                <a:solidFill>
                  <a:srgbClr val="FFFFFF"/>
                </a:solidFill>
              </a:defRPr>
            </a:pPr>
            <a:endParaRPr sz="3600"/>
          </a:p>
          <a:p>
            <a:pPr algn="l" defTabSz="457200">
              <a:defRPr sz="1800">
                <a:solidFill>
                  <a:srgbClr val="FFFFFF"/>
                </a:solidFill>
              </a:defRPr>
            </a:pPr>
            <a:r>
              <a:rPr sz="3600"/>
              <a:t>Latinum ist ein bundesweit anerkannter Abschluss.</a:t>
            </a:r>
          </a:p>
        </p:txBody>
      </p:sp>
      <p:sp>
        <p:nvSpPr>
          <p:cNvPr id="190" name="Shape 190"/>
          <p:cNvSpPr/>
          <p:nvPr/>
        </p:nvSpPr>
        <p:spPr>
          <a:xfrm>
            <a:off x="4921727" y="4522946"/>
            <a:ext cx="3161346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3000" b="1">
                <a:solidFill>
                  <a:srgbClr val="FFFFFF"/>
                </a:solidFill>
              </a:defRPr>
            </a:lvl1pPr>
          </a:lstStyle>
          <a:p>
            <a:pPr>
              <a:defRPr b="0"/>
            </a:pPr>
            <a:r>
              <a:rPr b="1"/>
              <a:t>Kleines Latinum</a:t>
            </a:r>
          </a:p>
        </p:txBody>
      </p:sp>
      <p:sp>
        <p:nvSpPr>
          <p:cNvPr id="191" name="Shape 191"/>
          <p:cNvSpPr/>
          <p:nvPr/>
        </p:nvSpPr>
        <p:spPr>
          <a:xfrm>
            <a:off x="482600" y="5220652"/>
            <a:ext cx="12039600" cy="3736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l" defTabSz="457200">
              <a:defRPr sz="1800">
                <a:solidFill>
                  <a:srgbClr val="FFFFFF"/>
                </a:solidFill>
              </a:defRPr>
            </a:pPr>
            <a:r>
              <a:rPr sz="3600"/>
              <a:t>Durchgängiger Lateinunterricht ab Klasse 6 bis Ende 9 oder erstes Halbjahr der EF (10)</a:t>
            </a:r>
          </a:p>
          <a:p>
            <a:pPr algn="l" defTabSz="457200">
              <a:defRPr sz="1800">
                <a:solidFill>
                  <a:srgbClr val="FFFFFF"/>
                </a:solidFill>
              </a:defRPr>
            </a:pPr>
            <a:endParaRPr sz="3600"/>
          </a:p>
          <a:p>
            <a:pPr algn="l" defTabSz="457200">
              <a:defRPr sz="1800">
                <a:solidFill>
                  <a:srgbClr val="FFFFFF"/>
                </a:solidFill>
              </a:defRPr>
            </a:pPr>
            <a:r>
              <a:rPr sz="3600"/>
              <a:t>Endnote „ausreichend“. Auch hier gilt ein „4-“ noch als „ausreichend“.</a:t>
            </a:r>
          </a:p>
          <a:p>
            <a:pPr algn="l" defTabSz="457200">
              <a:defRPr sz="1800">
                <a:solidFill>
                  <a:srgbClr val="FFFFFF"/>
                </a:solidFill>
              </a:defRPr>
            </a:pPr>
            <a:endParaRPr sz="3600"/>
          </a:p>
          <a:p>
            <a:pPr algn="l" defTabSz="457200">
              <a:defRPr sz="1800">
                <a:solidFill>
                  <a:srgbClr val="FFFFFF"/>
                </a:solidFill>
              </a:defRPr>
            </a:pPr>
            <a:r>
              <a:rPr sz="3600"/>
              <a:t>gilt nur an Hochschulen in NRW</a:t>
            </a: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/>
        </p:nvSpPr>
        <p:spPr>
          <a:xfrm>
            <a:off x="1663700" y="2527299"/>
            <a:ext cx="9677400" cy="468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defTabSz="457200">
              <a:defRPr sz="1800">
                <a:solidFill>
                  <a:srgbClr val="FFFFFF"/>
                </a:solidFill>
              </a:defRPr>
            </a:pPr>
            <a:r>
              <a:rPr sz="3600"/>
              <a:t>Sind Latein und Französisch „schwere Fächer“?</a:t>
            </a:r>
          </a:p>
          <a:p>
            <a:pPr defTabSz="457200">
              <a:defRPr sz="1800">
                <a:solidFill>
                  <a:srgbClr val="FFFFFF"/>
                </a:solidFill>
              </a:defRPr>
            </a:pPr>
            <a:endParaRPr sz="3600"/>
          </a:p>
          <a:p>
            <a:pPr defTabSz="457200">
              <a:defRPr sz="1800">
                <a:solidFill>
                  <a:srgbClr val="FFFFFF"/>
                </a:solidFill>
              </a:defRPr>
            </a:pPr>
            <a:r>
              <a:rPr sz="3600"/>
              <a:t>Ja und Nein!</a:t>
            </a:r>
          </a:p>
          <a:p>
            <a:pPr defTabSz="457200">
              <a:defRPr sz="1800">
                <a:solidFill>
                  <a:srgbClr val="FFFFFF"/>
                </a:solidFill>
              </a:defRPr>
            </a:pPr>
            <a:endParaRPr sz="3600"/>
          </a:p>
          <a:p>
            <a:pPr defTabSz="457200">
              <a:defRPr sz="1800">
                <a:solidFill>
                  <a:srgbClr val="FFFFFF"/>
                </a:solidFill>
              </a:defRPr>
            </a:pPr>
            <a:r>
              <a:rPr sz="3600"/>
              <a:t>Man muss von Anfang an viel (auswendig) lernen,  z.B. Vokabeln, Formen, Grammatik.</a:t>
            </a:r>
          </a:p>
          <a:p>
            <a:pPr algn="just" defTabSz="457200">
              <a:defRPr sz="1800">
                <a:solidFill>
                  <a:srgbClr val="FFFFFF"/>
                </a:solidFill>
              </a:defRPr>
            </a:pPr>
            <a:endParaRPr sz="3600"/>
          </a:p>
          <a:p>
            <a:pPr algn="just" defTabSz="457200">
              <a:defRPr sz="1800">
                <a:solidFill>
                  <a:srgbClr val="FFFFFF"/>
                </a:solidFill>
              </a:defRPr>
            </a:pPr>
            <a:endParaRPr sz="3600"/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/>
        </p:nvSpPr>
        <p:spPr>
          <a:xfrm>
            <a:off x="1663700" y="2527299"/>
            <a:ext cx="9677400" cy="468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defTabSz="457200">
              <a:defRPr sz="1800">
                <a:solidFill>
                  <a:srgbClr val="FFFFFF"/>
                </a:solidFill>
              </a:defRPr>
            </a:pPr>
            <a:r>
              <a:rPr sz="3600"/>
              <a:t>Sind Latein und Französisch „schwere Fächer“?</a:t>
            </a:r>
          </a:p>
          <a:p>
            <a:pPr defTabSz="457200">
              <a:defRPr sz="1800">
                <a:solidFill>
                  <a:srgbClr val="FFFFFF"/>
                </a:solidFill>
              </a:defRPr>
            </a:pPr>
            <a:endParaRPr sz="3600"/>
          </a:p>
          <a:p>
            <a:pPr defTabSz="457200">
              <a:defRPr sz="1800">
                <a:solidFill>
                  <a:srgbClr val="FFFFFF"/>
                </a:solidFill>
              </a:defRPr>
            </a:pPr>
            <a:r>
              <a:rPr sz="3600"/>
              <a:t>Ja und Nein!</a:t>
            </a:r>
          </a:p>
          <a:p>
            <a:pPr defTabSz="457200">
              <a:defRPr sz="1800">
                <a:solidFill>
                  <a:srgbClr val="FFFFFF"/>
                </a:solidFill>
              </a:defRPr>
            </a:pPr>
            <a:endParaRPr sz="3600"/>
          </a:p>
          <a:p>
            <a:pPr defTabSz="457200">
              <a:defRPr sz="1800">
                <a:solidFill>
                  <a:srgbClr val="FFFFFF"/>
                </a:solidFill>
              </a:defRPr>
            </a:pPr>
            <a:r>
              <a:rPr sz="3600"/>
              <a:t>Man muss von Anfang an viel (auswendig) lernen,  z.B. Vokabeln, Formen, Grammatik.</a:t>
            </a:r>
          </a:p>
          <a:p>
            <a:pPr defTabSz="457200">
              <a:defRPr sz="1800">
                <a:solidFill>
                  <a:srgbClr val="FFFFFF"/>
                </a:solidFill>
              </a:defRPr>
            </a:pPr>
            <a:endParaRPr sz="3600"/>
          </a:p>
          <a:p>
            <a:pPr defTabSz="457200">
              <a:defRPr sz="1800">
                <a:solidFill>
                  <a:srgbClr val="FFFFFF"/>
                </a:solidFill>
              </a:defRPr>
            </a:pPr>
            <a:r>
              <a:rPr sz="3600"/>
              <a:t>Französisch und Latein sind anspruchsvolle Fächer, die Ihre Kinder fordern und fördern.</a:t>
            </a: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via_mea_L5_1.jpeg" descr="via_mea_L5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412750"/>
            <a:ext cx="6316663" cy="8856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via_mea_L5_2.jpeg" descr="via_mea_L5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0962" y="412750"/>
            <a:ext cx="6324601" cy="88566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via_mea_L5_3.jpeg" descr="via_mea_L5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339725"/>
            <a:ext cx="6346825" cy="9004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via_mea_L5_4.jpeg" descr="via_mea_L5_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400" y="339725"/>
            <a:ext cx="6284913" cy="90011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Franz1.jpeg" descr="Franz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" y="339725"/>
            <a:ext cx="6427788" cy="8888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Franz2.jpeg" descr="Franz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0962" y="339725"/>
            <a:ext cx="6573838" cy="88884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ctrTitle" idx="4294967295"/>
          </p:nvPr>
        </p:nvSpPr>
        <p:spPr>
          <a:xfrm>
            <a:off x="685800" y="1066800"/>
            <a:ext cx="11734800" cy="1676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Fremdsprachenfolge</a:t>
            </a:r>
          </a:p>
        </p:txBody>
      </p:sp>
      <p:sp>
        <p:nvSpPr>
          <p:cNvPr id="39" name="Shape 39"/>
          <p:cNvSpPr/>
          <p:nvPr/>
        </p:nvSpPr>
        <p:spPr>
          <a:xfrm>
            <a:off x="1059110" y="3048000"/>
            <a:ext cx="10988180" cy="35291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3619500" indent="-3619500" algn="l" defTabSz="457200">
              <a:spcBef>
                <a:spcPts val="1000"/>
              </a:spcBef>
              <a:defRPr sz="3800">
                <a:solidFill>
                  <a:srgbClr val="FFFFFF"/>
                </a:solidFill>
              </a:defRPr>
            </a:pPr>
            <a:r>
              <a:rPr dirty="0" err="1"/>
              <a:t>Jahrgang</a:t>
            </a:r>
            <a:r>
              <a:rPr dirty="0"/>
              <a:t> 5:  </a:t>
            </a:r>
            <a:r>
              <a:rPr dirty="0" err="1"/>
              <a:t>Englisch</a:t>
            </a:r>
            <a:endParaRPr dirty="0"/>
          </a:p>
          <a:p>
            <a:pPr marL="3619500" indent="-3619500" algn="l" defTabSz="457200">
              <a:spcBef>
                <a:spcPts val="1000"/>
              </a:spcBef>
              <a:defRPr sz="3800">
                <a:solidFill>
                  <a:srgbClr val="FFFFFF"/>
                </a:solidFill>
              </a:defRPr>
            </a:pPr>
            <a:r>
              <a:rPr dirty="0" err="1"/>
              <a:t>Jahrgang</a:t>
            </a:r>
            <a:r>
              <a:rPr dirty="0"/>
              <a:t> </a:t>
            </a:r>
            <a:r>
              <a:rPr lang="de-DE" dirty="0"/>
              <a:t>7</a:t>
            </a:r>
            <a:r>
              <a:rPr dirty="0"/>
              <a:t>:  </a:t>
            </a:r>
            <a:r>
              <a:rPr dirty="0" err="1"/>
              <a:t>Latein</a:t>
            </a:r>
            <a:r>
              <a:rPr dirty="0"/>
              <a:t> </a:t>
            </a:r>
            <a:r>
              <a:rPr dirty="0" err="1"/>
              <a:t>oder</a:t>
            </a:r>
            <a:r>
              <a:rPr dirty="0"/>
              <a:t> </a:t>
            </a:r>
            <a:r>
              <a:rPr dirty="0" err="1"/>
              <a:t>Französisch</a:t>
            </a:r>
            <a:endParaRPr dirty="0"/>
          </a:p>
          <a:p>
            <a:pPr marL="3619500" indent="-3619500" algn="l" defTabSz="457200">
              <a:spcBef>
                <a:spcPts val="1000"/>
              </a:spcBef>
              <a:defRPr sz="3800">
                <a:solidFill>
                  <a:srgbClr val="FFFFFF"/>
                </a:solidFill>
              </a:defRPr>
            </a:pPr>
            <a:r>
              <a:rPr dirty="0" err="1"/>
              <a:t>Jahrgang</a:t>
            </a:r>
            <a:r>
              <a:rPr dirty="0"/>
              <a:t> </a:t>
            </a:r>
            <a:r>
              <a:rPr lang="de-DE" dirty="0"/>
              <a:t>9</a:t>
            </a:r>
            <a:r>
              <a:rPr dirty="0"/>
              <a:t>:  </a:t>
            </a:r>
            <a:r>
              <a:rPr dirty="0" err="1"/>
              <a:t>Französisch</a:t>
            </a:r>
            <a:r>
              <a:rPr dirty="0"/>
              <a:t>, </a:t>
            </a:r>
            <a:r>
              <a:rPr dirty="0" err="1"/>
              <a:t>Russisch</a:t>
            </a:r>
            <a:r>
              <a:rPr lang="de-DE" dirty="0"/>
              <a:t>, Spanisch </a:t>
            </a:r>
            <a:r>
              <a:rPr dirty="0" err="1"/>
              <a:t>oder</a:t>
            </a:r>
            <a:r>
              <a:rPr dirty="0"/>
              <a:t> </a:t>
            </a:r>
            <a:r>
              <a:rPr dirty="0" err="1"/>
              <a:t>ei</a:t>
            </a:r>
            <a:r>
              <a:rPr lang="de-DE" dirty="0" err="1"/>
              <a:t>n</a:t>
            </a:r>
            <a:r>
              <a:rPr lang="de-DE" dirty="0"/>
              <a:t> </a:t>
            </a:r>
          </a:p>
          <a:p>
            <a:pPr marL="3619500" indent="-3619500" algn="l" defTabSz="457200">
              <a:spcBef>
                <a:spcPts val="1000"/>
              </a:spcBef>
              <a:defRPr sz="3800">
                <a:solidFill>
                  <a:srgbClr val="FFFFFF"/>
                </a:solidFill>
              </a:defRPr>
            </a:pPr>
            <a:r>
              <a:rPr lang="de-DE" dirty="0"/>
              <a:t>anderes Fach (kein Latein möglich!)   </a:t>
            </a:r>
          </a:p>
          <a:p>
            <a:pPr marL="3619500" indent="-3619500" algn="l" defTabSz="457200">
              <a:spcBef>
                <a:spcPts val="1000"/>
              </a:spcBef>
              <a:defRPr sz="3800">
                <a:solidFill>
                  <a:srgbClr val="FFFFFF"/>
                </a:solidFill>
              </a:defRPr>
            </a:pPr>
            <a:r>
              <a:rPr dirty="0"/>
              <a:t>Jg. 1</a:t>
            </a:r>
            <a:r>
              <a:rPr lang="de-DE" dirty="0"/>
              <a:t>1</a:t>
            </a:r>
            <a:r>
              <a:rPr dirty="0"/>
              <a:t> (EF):  </a:t>
            </a:r>
            <a:r>
              <a:rPr dirty="0" err="1"/>
              <a:t>Spanisch</a:t>
            </a:r>
            <a:r>
              <a:rPr dirty="0"/>
              <a:t>, </a:t>
            </a:r>
            <a:r>
              <a:rPr dirty="0" err="1"/>
              <a:t>keine</a:t>
            </a:r>
            <a:r>
              <a:rPr dirty="0"/>
              <a:t> </a:t>
            </a:r>
            <a:r>
              <a:rPr dirty="0" err="1"/>
              <a:t>weitere</a:t>
            </a:r>
            <a:r>
              <a:rPr dirty="0"/>
              <a:t> </a:t>
            </a:r>
            <a:r>
              <a:rPr dirty="0" err="1"/>
              <a:t>Fremdsprache</a:t>
            </a:r>
            <a:endParaRPr dirty="0"/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ctrTitle" idx="4294967295"/>
          </p:nvPr>
        </p:nvSpPr>
        <p:spPr>
          <a:xfrm>
            <a:off x="685800" y="1066800"/>
            <a:ext cx="11734800" cy="16764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 err="1">
                <a:latin typeface="Arial"/>
                <a:ea typeface="Arial"/>
                <a:cs typeface="Arial"/>
                <a:sym typeface="Arial"/>
              </a:rPr>
              <a:t>Fremdsprachenfolge</a:t>
            </a:r>
            <a:br>
              <a:rPr lang="de-DE" dirty="0">
                <a:latin typeface="Arial"/>
                <a:ea typeface="Arial"/>
                <a:cs typeface="Arial"/>
                <a:sym typeface="Arial"/>
              </a:rPr>
            </a:br>
            <a:r>
              <a:rPr lang="de-DE" sz="4400" dirty="0"/>
              <a:t>verschiedene Wege</a:t>
            </a:r>
            <a:endParaRPr sz="4400" dirty="0">
              <a:sym typeface="Arial"/>
            </a:endParaRPr>
          </a:p>
        </p:txBody>
      </p:sp>
      <p:sp>
        <p:nvSpPr>
          <p:cNvPr id="39" name="Shape 39"/>
          <p:cNvSpPr/>
          <p:nvPr/>
        </p:nvSpPr>
        <p:spPr>
          <a:xfrm>
            <a:off x="1059110" y="3048000"/>
            <a:ext cx="10988180" cy="2103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3619500" indent="-3619500" algn="l" defTabSz="457200">
              <a:spcBef>
                <a:spcPts val="1000"/>
              </a:spcBef>
              <a:defRPr sz="3800">
                <a:solidFill>
                  <a:srgbClr val="FFFFFF"/>
                </a:solidFill>
              </a:defRPr>
            </a:pPr>
            <a:endParaRPr lang="de-DE" dirty="0"/>
          </a:p>
          <a:p>
            <a:pPr marL="3619500" indent="-3619500" algn="l" defTabSz="457200">
              <a:spcBef>
                <a:spcPts val="1000"/>
              </a:spcBef>
              <a:defRPr sz="3800">
                <a:solidFill>
                  <a:srgbClr val="FFFFFF"/>
                </a:solidFill>
              </a:defRPr>
            </a:pPr>
            <a:endParaRPr lang="de-DE" dirty="0"/>
          </a:p>
          <a:p>
            <a:pPr marL="3619500" indent="-3619500" algn="l" defTabSz="457200">
              <a:spcBef>
                <a:spcPts val="1000"/>
              </a:spcBef>
              <a:defRPr sz="38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2" name="Textfeld 1"/>
          <p:cNvSpPr txBox="1"/>
          <p:nvPr/>
        </p:nvSpPr>
        <p:spPr>
          <a:xfrm>
            <a:off x="813768" y="2934944"/>
            <a:ext cx="11606832" cy="52629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e-D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e-D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e-D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e-D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Englisch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4200" b="0" i="0" u="none" strike="noStrike" cap="none" spc="0" normalizeH="0" baseline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4200" b="0" i="0" u="none" strike="noStrike" cap="none" spc="0" normalizeH="0" baseline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4200" b="0" i="0" u="none" strike="noStrike" cap="none" spc="0" normalizeH="0" baseline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" name="Pfeil nach rechts 2"/>
          <p:cNvSpPr/>
          <p:nvPr/>
        </p:nvSpPr>
        <p:spPr>
          <a:xfrm rot="19496460">
            <a:off x="3133832" y="5104498"/>
            <a:ext cx="978408" cy="484632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4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" name="Pfeil nach rechts 5"/>
          <p:cNvSpPr/>
          <p:nvPr/>
        </p:nvSpPr>
        <p:spPr>
          <a:xfrm rot="1547019">
            <a:off x="3222116" y="6276632"/>
            <a:ext cx="973022" cy="557231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4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198144" y="4516760"/>
            <a:ext cx="1800200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4200" i="0" u="none" strike="noStrike" normalizeH="0" baseline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rPr>
              <a:t>Latein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270152" y="6945804"/>
            <a:ext cx="2160240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de-DE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Französisch</a:t>
            </a:r>
            <a:endParaRPr lang="de-DE" sz="2800" dirty="0"/>
          </a:p>
        </p:txBody>
      </p:sp>
      <p:sp>
        <p:nvSpPr>
          <p:cNvPr id="12" name="Pfeil nach rechts 11"/>
          <p:cNvSpPr/>
          <p:nvPr/>
        </p:nvSpPr>
        <p:spPr>
          <a:xfrm rot="20545366">
            <a:off x="5959388" y="4161984"/>
            <a:ext cx="978408" cy="484632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4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" name="Pfeil nach rechts 12"/>
          <p:cNvSpPr/>
          <p:nvPr/>
        </p:nvSpPr>
        <p:spPr>
          <a:xfrm>
            <a:off x="6469200" y="7378195"/>
            <a:ext cx="978408" cy="484632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4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" name="Pfeil nach rechts 13"/>
          <p:cNvSpPr/>
          <p:nvPr/>
        </p:nvSpPr>
        <p:spPr>
          <a:xfrm>
            <a:off x="6430392" y="6715314"/>
            <a:ext cx="978408" cy="484632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4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" name="Pfeil nach rechts 14"/>
          <p:cNvSpPr/>
          <p:nvPr/>
        </p:nvSpPr>
        <p:spPr>
          <a:xfrm rot="494839">
            <a:off x="6008394" y="5222786"/>
            <a:ext cx="978408" cy="484632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4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" name="Pfeil nach rechts 15"/>
          <p:cNvSpPr/>
          <p:nvPr/>
        </p:nvSpPr>
        <p:spPr>
          <a:xfrm>
            <a:off x="5979996" y="4697506"/>
            <a:ext cx="978408" cy="484632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4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" name="Pfeil nach rechts 17"/>
          <p:cNvSpPr/>
          <p:nvPr/>
        </p:nvSpPr>
        <p:spPr>
          <a:xfrm>
            <a:off x="9550505" y="6695896"/>
            <a:ext cx="978408" cy="484632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4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" name="Pfeil nach rechts 18"/>
          <p:cNvSpPr/>
          <p:nvPr/>
        </p:nvSpPr>
        <p:spPr>
          <a:xfrm>
            <a:off x="9540215" y="4770790"/>
            <a:ext cx="978408" cy="484632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4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" name="Pfeil nach rechts 19"/>
          <p:cNvSpPr/>
          <p:nvPr/>
        </p:nvSpPr>
        <p:spPr>
          <a:xfrm>
            <a:off x="9598744" y="3948380"/>
            <a:ext cx="978408" cy="484632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4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7110804" y="3883562"/>
            <a:ext cx="2487940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800" i="0" u="none" strike="noStrike" normalizeH="0" baseline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rPr>
              <a:t>  Französisch</a:t>
            </a:r>
            <a:endParaRPr kumimoji="0" lang="de-DE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7164938" y="4680385"/>
            <a:ext cx="2073766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800" i="0" u="none" strike="noStrike" normalizeH="0" baseline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rPr>
              <a:t>Russisch</a:t>
            </a:r>
            <a:endParaRPr kumimoji="0" lang="de-DE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7438504" y="5469817"/>
            <a:ext cx="1698874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800" i="0" u="none" strike="noStrike" normalizeH="0" baseline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rPr>
              <a:t>Spanisch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7438504" y="6676603"/>
            <a:ext cx="1945816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de-DE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Russisch</a:t>
            </a:r>
            <a:endParaRPr lang="de-DE" sz="2800" dirty="0"/>
          </a:p>
        </p:txBody>
      </p:sp>
      <p:sp>
        <p:nvSpPr>
          <p:cNvPr id="23" name="Textfeld 22"/>
          <p:cNvSpPr txBox="1"/>
          <p:nvPr/>
        </p:nvSpPr>
        <p:spPr>
          <a:xfrm>
            <a:off x="7654528" y="7378195"/>
            <a:ext cx="1729792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de-DE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Spanisch</a:t>
            </a:r>
            <a:endParaRPr lang="de-DE" sz="2800" dirty="0"/>
          </a:p>
        </p:txBody>
      </p:sp>
      <p:sp>
        <p:nvSpPr>
          <p:cNvPr id="24" name="Textfeld 23"/>
          <p:cNvSpPr txBox="1"/>
          <p:nvPr/>
        </p:nvSpPr>
        <p:spPr>
          <a:xfrm>
            <a:off x="10750871" y="3948380"/>
            <a:ext cx="1740673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de-DE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Spanisch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10762984" y="4742681"/>
            <a:ext cx="1792399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de-DE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Spanisch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0736019" y="6665664"/>
            <a:ext cx="1699433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de-DE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Spanisch</a:t>
            </a:r>
          </a:p>
        </p:txBody>
      </p:sp>
    </p:spTree>
    <p:extLst>
      <p:ext uri="{BB962C8B-B14F-4D97-AF65-F5344CB8AC3E}">
        <p14:creationId xmlns:p14="http://schemas.microsoft.com/office/powerpoint/2010/main" val="3790692826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 idx="4294967295"/>
          </p:nvPr>
        </p:nvSpPr>
        <p:spPr>
          <a:xfrm>
            <a:off x="685800" y="700336"/>
            <a:ext cx="11734800" cy="1728192"/>
          </a:xfrm>
          <a:prstGeom prst="rect">
            <a:avLst/>
          </a:prstGeom>
        </p:spPr>
        <p:txBody>
          <a:bodyPr anchor="ctr">
            <a:normAutofit fontScale="90000"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 err="1">
                <a:latin typeface="Arial"/>
                <a:ea typeface="Arial"/>
                <a:cs typeface="Arial"/>
                <a:sym typeface="Arial"/>
              </a:rPr>
              <a:t>Fremdsprachenfolge</a:t>
            </a:r>
            <a:br>
              <a:rPr lang="de-DE" dirty="0">
                <a:latin typeface="Arial"/>
                <a:ea typeface="Arial"/>
                <a:cs typeface="Arial"/>
                <a:sym typeface="Arial"/>
              </a:rPr>
            </a:br>
            <a:r>
              <a:rPr lang="de-DE" sz="2700" dirty="0">
                <a:latin typeface="Arial"/>
                <a:ea typeface="Arial"/>
                <a:cs typeface="Arial"/>
                <a:sym typeface="Arial"/>
              </a:rPr>
              <a:t>Fächer in Klammern müssen nicht gewählt werden</a:t>
            </a:r>
            <a:endParaRPr sz="2700" dirty="0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3" name="Table 83"/>
          <p:cNvGraphicFramePr/>
          <p:nvPr>
            <p:extLst>
              <p:ext uri="{D42A27DB-BD31-4B8C-83A1-F6EECF244321}">
                <p14:modId xmlns:p14="http://schemas.microsoft.com/office/powerpoint/2010/main" val="2654750100"/>
              </p:ext>
            </p:extLst>
          </p:nvPr>
        </p:nvGraphicFramePr>
        <p:xfrm>
          <a:off x="1676400" y="2895600"/>
          <a:ext cx="9982196" cy="59436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998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8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72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86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72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86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72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86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986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98648">
                  <a:extLst>
                    <a:ext uri="{9D8B030D-6E8A-4147-A177-3AD203B41FA5}">
                      <a16:colId xmlns:a16="http://schemas.microsoft.com/office/drawing/2014/main" val="4063324647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pPr algn="ctr" defTabSz="457200">
                        <a:defRPr sz="1800" b="0" i="0">
                          <a:solidFill>
                            <a:srgbClr val="FFFFFF"/>
                          </a:solidFill>
                          <a:sym typeface="Gill Sans"/>
                        </a:defRPr>
                      </a:pPr>
                      <a:r>
                        <a:rPr sz="3200"/>
                        <a:t>Jg./ Fach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28575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>
                          <a:solidFill>
                            <a:srgbClr val="FFFFFF"/>
                          </a:solidFill>
                          <a:sym typeface="Gill Sans"/>
                        </a:defRPr>
                      </a:pPr>
                      <a:r>
                        <a:rPr sz="3200" dirty="0"/>
                        <a:t>5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28575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>
                          <a:solidFill>
                            <a:srgbClr val="FFFFFF"/>
                          </a:solidFill>
                          <a:sym typeface="Gill Sans"/>
                        </a:defRPr>
                      </a:pPr>
                      <a:r>
                        <a:rPr sz="3200"/>
                        <a:t>6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28575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>
                          <a:solidFill>
                            <a:srgbClr val="FFFFFF"/>
                          </a:solidFill>
                          <a:sym typeface="Gill Sans"/>
                        </a:defRPr>
                      </a:pPr>
                      <a:r>
                        <a:rPr sz="3200"/>
                        <a:t>7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28575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>
                          <a:solidFill>
                            <a:srgbClr val="FFFFFF"/>
                          </a:solidFill>
                          <a:sym typeface="Gill Sans"/>
                        </a:defRPr>
                      </a:pPr>
                      <a:r>
                        <a:rPr sz="3200"/>
                        <a:t>8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>
                          <a:solidFill>
                            <a:srgbClr val="FFFFFF"/>
                          </a:solidFill>
                          <a:sym typeface="Gill Sans"/>
                        </a:defRPr>
                      </a:pPr>
                      <a:r>
                        <a:rPr sz="3200"/>
                        <a:t>9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28575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>
                          <a:solidFill>
                            <a:srgbClr val="FFFFFF"/>
                          </a:solidFill>
                          <a:sym typeface="Gill Sans"/>
                        </a:defRPr>
                      </a:pPr>
                      <a:r>
                        <a:rPr sz="3200"/>
                        <a:t>10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28575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>
                          <a:solidFill>
                            <a:srgbClr val="FFFFFF"/>
                          </a:solidFill>
                          <a:sym typeface="Gill Sans"/>
                        </a:defRPr>
                      </a:pPr>
                      <a:r>
                        <a:rPr sz="3200"/>
                        <a:t>11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28575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>
                          <a:solidFill>
                            <a:srgbClr val="FFFFFF"/>
                          </a:solidFill>
                          <a:sym typeface="Gill Sans"/>
                        </a:defRPr>
                      </a:pPr>
                      <a:r>
                        <a:rPr sz="3200"/>
                        <a:t>12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>
                          <a:solidFill>
                            <a:srgbClr val="FFFFFF"/>
                          </a:solidFill>
                          <a:sym typeface="Gill Sans"/>
                        </a:defRPr>
                      </a:pPr>
                      <a:r>
                        <a:rPr lang="de-DE" sz="3200" dirty="0"/>
                        <a:t>13</a:t>
                      </a:r>
                      <a:endParaRPr sz="3200" dirty="0"/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28575">
                      <a:solidFill>
                        <a:srgbClr val="FFFFFF"/>
                      </a:solidFill>
                    </a:lnR>
                    <a:lnT w="28575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 defTabSz="457200">
                        <a:defRPr sz="1800" b="0" i="0">
                          <a:solidFill>
                            <a:srgbClr val="FFFFFF"/>
                          </a:solidFill>
                          <a:sym typeface="Gill Sans"/>
                        </a:defRPr>
                      </a:pPr>
                      <a:r>
                        <a:rPr sz="3200"/>
                        <a:t>E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>
                          <a:solidFill>
                            <a:srgbClr val="FFFFFF"/>
                          </a:solidFill>
                          <a:sym typeface="Gill Sans"/>
                        </a:defRPr>
                      </a:pPr>
                      <a:r>
                        <a:rPr sz="3200"/>
                        <a:t>E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>
                          <a:solidFill>
                            <a:srgbClr val="FFFFFF"/>
                          </a:solidFill>
                          <a:sym typeface="Gill Sans"/>
                        </a:defRPr>
                      </a:pPr>
                      <a:r>
                        <a:rPr sz="3200"/>
                        <a:t>E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>
                          <a:solidFill>
                            <a:srgbClr val="FFFFFF"/>
                          </a:solidFill>
                          <a:sym typeface="Gill Sans"/>
                        </a:defRPr>
                      </a:pPr>
                      <a:r>
                        <a:rPr sz="3200"/>
                        <a:t>E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>
                          <a:solidFill>
                            <a:srgbClr val="FFFFFF"/>
                          </a:solidFill>
                          <a:sym typeface="Gill Sans"/>
                        </a:defRPr>
                      </a:pPr>
                      <a:r>
                        <a:rPr sz="3200"/>
                        <a:t>E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>
                          <a:solidFill>
                            <a:srgbClr val="FFFFFF"/>
                          </a:solidFill>
                          <a:sym typeface="Gill Sans"/>
                        </a:defRPr>
                      </a:pPr>
                      <a:r>
                        <a:rPr sz="3200"/>
                        <a:t>E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>
                          <a:solidFill>
                            <a:srgbClr val="FFFFFF"/>
                          </a:solidFill>
                          <a:sym typeface="Gill Sans"/>
                        </a:defRPr>
                      </a:pPr>
                      <a:r>
                        <a:rPr sz="3200"/>
                        <a:t>E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>
                          <a:solidFill>
                            <a:srgbClr val="FFFFFF"/>
                          </a:solidFill>
                          <a:sym typeface="Gill Sans"/>
                        </a:defRPr>
                      </a:pPr>
                      <a:r>
                        <a:rPr sz="3200"/>
                        <a:t>E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>
                          <a:solidFill>
                            <a:srgbClr val="FFFFFF"/>
                          </a:solidFill>
                          <a:sym typeface="Gill Sans"/>
                        </a:defRPr>
                      </a:pPr>
                      <a:r>
                        <a:rPr sz="3200" dirty="0"/>
                        <a:t>E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>
                          <a:solidFill>
                            <a:srgbClr val="FFFFFF"/>
                          </a:solidFill>
                          <a:sym typeface="Gill Sans"/>
                        </a:defRPr>
                      </a:pPr>
                      <a:r>
                        <a:rPr lang="de-DE" sz="3200" dirty="0"/>
                        <a:t>E</a:t>
                      </a:r>
                      <a:endParaRPr sz="3200" dirty="0"/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28575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algn="ctr" defTabSz="457200">
                        <a:defRPr sz="1800" b="0" i="0">
                          <a:solidFill>
                            <a:srgbClr val="FFFFFF"/>
                          </a:solidFill>
                          <a:sym typeface="Gill Sans"/>
                        </a:defRPr>
                      </a:pPr>
                      <a:r>
                        <a:rPr sz="3200" dirty="0"/>
                        <a:t>F</a:t>
                      </a:r>
                      <a:r>
                        <a:rPr lang="de-DE" sz="3200" dirty="0"/>
                        <a:t>7</a:t>
                      </a:r>
                      <a:endParaRPr sz="3200" dirty="0"/>
                    </a:p>
                    <a:p>
                      <a:pPr algn="ctr" defTabSz="457200">
                        <a:defRPr sz="1800" b="0" i="0">
                          <a:solidFill>
                            <a:srgbClr val="FFFFFF"/>
                          </a:solidFill>
                          <a:sym typeface="Gill Sans"/>
                        </a:defRPr>
                      </a:pPr>
                      <a:r>
                        <a:rPr sz="3200" dirty="0"/>
                        <a:t>F</a:t>
                      </a:r>
                      <a:r>
                        <a:rPr lang="de-DE" sz="3200" dirty="0"/>
                        <a:t>9</a:t>
                      </a:r>
                      <a:endParaRPr sz="3200" dirty="0"/>
                    </a:p>
                  </a:txBody>
                  <a:tcPr marL="45720" marR="45720" horzOverflow="overflow">
                    <a:lnL w="28575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3200" b="0" i="0">
                          <a:solidFill>
                            <a:srgbClr val="FFFFFF"/>
                          </a:solidFill>
                          <a:sym typeface="Gill Sans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>
                          <a:solidFill>
                            <a:srgbClr val="FFFFFF"/>
                          </a:solidFill>
                          <a:sym typeface="Gill Sans"/>
                        </a:defRPr>
                      </a:pPr>
                      <a:endParaRPr sz="3200" dirty="0"/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>
                          <a:solidFill>
                            <a:srgbClr val="FFFFFF"/>
                          </a:solidFill>
                          <a:sym typeface="Gill Sans"/>
                        </a:defRPr>
                      </a:pPr>
                      <a:r>
                        <a:rPr sz="3200"/>
                        <a:t>F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>
                          <a:solidFill>
                            <a:srgbClr val="FFFFFF"/>
                          </a:solidFill>
                          <a:sym typeface="Gill Sans"/>
                        </a:defRPr>
                      </a:pPr>
                      <a:r>
                        <a:rPr sz="3200" dirty="0"/>
                        <a:t>F</a:t>
                      </a:r>
                    </a:p>
                    <a:p>
                      <a:pPr algn="ctr" defTabSz="457200">
                        <a:defRPr sz="1800" b="0" i="0">
                          <a:solidFill>
                            <a:srgbClr val="FFFFFF"/>
                          </a:solidFill>
                          <a:sym typeface="Gill Sans"/>
                        </a:defRPr>
                      </a:pPr>
                      <a:endParaRPr sz="3200" dirty="0"/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>
                          <a:solidFill>
                            <a:srgbClr val="FFFFFF"/>
                          </a:solidFill>
                          <a:sym typeface="Gill Sans"/>
                        </a:defRPr>
                      </a:pPr>
                      <a:r>
                        <a:rPr sz="3200" dirty="0"/>
                        <a:t>F</a:t>
                      </a:r>
                    </a:p>
                    <a:p>
                      <a:pPr algn="ctr" defTabSz="457200">
                        <a:defRPr sz="1800" b="0" i="0">
                          <a:solidFill>
                            <a:srgbClr val="FFFFFF"/>
                          </a:solidFill>
                          <a:sym typeface="Gill Sans"/>
                        </a:defRPr>
                      </a:pPr>
                      <a:r>
                        <a:rPr lang="de-DE" sz="3200" dirty="0"/>
                        <a:t>(</a:t>
                      </a:r>
                      <a:r>
                        <a:rPr sz="3200" dirty="0"/>
                        <a:t>F</a:t>
                      </a:r>
                      <a:r>
                        <a:rPr lang="de-DE" sz="3200" dirty="0"/>
                        <a:t>)</a:t>
                      </a:r>
                      <a:endParaRPr sz="3200" dirty="0"/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>
                          <a:solidFill>
                            <a:srgbClr val="FFFFFF"/>
                          </a:solidFill>
                          <a:sym typeface="Gill Sans"/>
                        </a:defRPr>
                      </a:pPr>
                      <a:r>
                        <a:rPr lang="de-DE" sz="3200" dirty="0"/>
                        <a:t>F</a:t>
                      </a:r>
                    </a:p>
                    <a:p>
                      <a:pPr algn="ctr" defTabSz="457200">
                        <a:defRPr sz="1800" b="0" i="0">
                          <a:solidFill>
                            <a:srgbClr val="FFFFFF"/>
                          </a:solidFill>
                          <a:sym typeface="Gill Sans"/>
                        </a:defRPr>
                      </a:pPr>
                      <a:r>
                        <a:rPr lang="de-DE" sz="3200" dirty="0"/>
                        <a:t>(F)</a:t>
                      </a:r>
                      <a:endParaRPr sz="3200" dirty="0"/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>
                          <a:solidFill>
                            <a:srgbClr val="FFFFFF"/>
                          </a:solidFill>
                          <a:sym typeface="Gill Sans"/>
                        </a:defRPr>
                      </a:pPr>
                      <a:endParaRPr sz="1000" dirty="0"/>
                    </a:p>
                    <a:p>
                      <a:pPr algn="ctr" defTabSz="457200">
                        <a:defRPr sz="1800" b="0" i="0">
                          <a:solidFill>
                            <a:srgbClr val="FFFFFF"/>
                          </a:solidFill>
                          <a:sym typeface="Gill Sans"/>
                        </a:defRPr>
                      </a:pPr>
                      <a:r>
                        <a:rPr lang="de-DE" sz="3200" dirty="0"/>
                        <a:t>(</a:t>
                      </a:r>
                      <a:r>
                        <a:rPr sz="3200" dirty="0"/>
                        <a:t>F</a:t>
                      </a:r>
                      <a:r>
                        <a:rPr lang="de-DE" sz="3200" dirty="0"/>
                        <a:t>)</a:t>
                      </a:r>
                      <a:endParaRPr sz="3200" dirty="0"/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>
                          <a:solidFill>
                            <a:srgbClr val="FFFFFF"/>
                          </a:solidFill>
                          <a:sym typeface="Gill Sans"/>
                        </a:defRPr>
                      </a:pPr>
                      <a:endParaRPr sz="1000" dirty="0"/>
                    </a:p>
                    <a:p>
                      <a:pPr algn="ctr" defTabSz="457200">
                        <a:defRPr sz="1800" b="0" i="0">
                          <a:solidFill>
                            <a:srgbClr val="FFFFFF"/>
                          </a:solidFill>
                          <a:sym typeface="Gill Sans"/>
                        </a:defRPr>
                      </a:pPr>
                      <a:r>
                        <a:rPr lang="de-DE" sz="3200" dirty="0"/>
                        <a:t>(</a:t>
                      </a:r>
                      <a:r>
                        <a:rPr sz="3200" dirty="0"/>
                        <a:t>F</a:t>
                      </a:r>
                      <a:r>
                        <a:rPr lang="de-DE" sz="3200" dirty="0"/>
                        <a:t>)</a:t>
                      </a:r>
                      <a:endParaRPr sz="3200" dirty="0"/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>
                          <a:solidFill>
                            <a:srgbClr val="FFFFFF"/>
                          </a:solidFill>
                          <a:sym typeface="Gill Sans"/>
                        </a:defRPr>
                      </a:pPr>
                      <a:endParaRPr lang="de-DE" sz="800" dirty="0"/>
                    </a:p>
                    <a:p>
                      <a:pPr algn="ctr" defTabSz="457200">
                        <a:defRPr sz="1800" b="0" i="0">
                          <a:solidFill>
                            <a:srgbClr val="FFFFFF"/>
                          </a:solidFill>
                          <a:sym typeface="Gill Sans"/>
                        </a:defRPr>
                      </a:pPr>
                      <a:r>
                        <a:rPr lang="de-DE" sz="3200" dirty="0"/>
                        <a:t>(F)</a:t>
                      </a:r>
                      <a:endParaRPr sz="3200" dirty="0"/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28575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 defTabSz="457200">
                        <a:defRPr sz="1800" b="0" i="0">
                          <a:solidFill>
                            <a:srgbClr val="FFFFFF"/>
                          </a:solidFill>
                          <a:sym typeface="Gill Sans"/>
                        </a:defRPr>
                      </a:pPr>
                      <a:r>
                        <a:rPr sz="3200" dirty="0"/>
                        <a:t>L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3200" b="0" i="0">
                          <a:solidFill>
                            <a:srgbClr val="FFFFFF"/>
                          </a:solidFill>
                          <a:sym typeface="Gill Sans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>
                          <a:solidFill>
                            <a:srgbClr val="FFFFFF"/>
                          </a:solidFill>
                          <a:sym typeface="Gill Sans"/>
                        </a:defRPr>
                      </a:pPr>
                      <a:endParaRPr sz="3200" dirty="0"/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>
                          <a:solidFill>
                            <a:srgbClr val="FFFFFF"/>
                          </a:solidFill>
                          <a:sym typeface="Gill Sans"/>
                        </a:defRPr>
                      </a:pPr>
                      <a:r>
                        <a:rPr sz="3200"/>
                        <a:t>L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>
                          <a:solidFill>
                            <a:srgbClr val="FFFFFF"/>
                          </a:solidFill>
                          <a:sym typeface="Gill Sans"/>
                        </a:defRPr>
                      </a:pPr>
                      <a:r>
                        <a:rPr sz="3200"/>
                        <a:t>L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>
                          <a:solidFill>
                            <a:srgbClr val="FFFFFF"/>
                          </a:solidFill>
                          <a:sym typeface="Gill Sans"/>
                        </a:defRPr>
                      </a:pPr>
                      <a:r>
                        <a:rPr sz="3200"/>
                        <a:t>L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>
                          <a:solidFill>
                            <a:srgbClr val="FFFFFF"/>
                          </a:solidFill>
                          <a:sym typeface="Gill Sans"/>
                        </a:defRPr>
                      </a:pPr>
                      <a:r>
                        <a:rPr sz="3200" dirty="0"/>
                        <a:t>L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3200" b="0" i="0">
                          <a:solidFill>
                            <a:srgbClr val="FFFFFF"/>
                          </a:solidFill>
                          <a:sym typeface="Gill Sans"/>
                        </a:defRPr>
                      </a:pPr>
                      <a:r>
                        <a:rPr lang="de-DE" dirty="0"/>
                        <a:t>(L)</a:t>
                      </a:r>
                      <a:endParaRPr dirty="0"/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3200" b="0" i="0">
                          <a:solidFill>
                            <a:srgbClr val="FFFFFF"/>
                          </a:solidFill>
                          <a:sym typeface="Gill Sans"/>
                        </a:defRPr>
                      </a:pPr>
                      <a:endParaRPr dirty="0"/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3200" b="0" i="0">
                          <a:solidFill>
                            <a:srgbClr val="FFFFFF"/>
                          </a:solidFill>
                          <a:sym typeface="Gill Sans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28575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 defTabSz="457200">
                        <a:defRPr sz="1800" b="0" i="0">
                          <a:solidFill>
                            <a:srgbClr val="FFFFFF"/>
                          </a:solidFill>
                          <a:sym typeface="Gill Sans"/>
                        </a:defRPr>
                      </a:pPr>
                      <a:r>
                        <a:rPr sz="3200"/>
                        <a:t>RU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3200" b="0" i="0">
                          <a:solidFill>
                            <a:srgbClr val="FFFFFF"/>
                          </a:solidFill>
                          <a:sym typeface="Gill Sans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3200" b="0" i="0">
                          <a:solidFill>
                            <a:srgbClr val="FFFFFF"/>
                          </a:solidFill>
                          <a:sym typeface="Gill Sans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3200" b="0" i="0">
                          <a:solidFill>
                            <a:srgbClr val="FFFFFF"/>
                          </a:solidFill>
                          <a:sym typeface="Gill Sans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>
                          <a:solidFill>
                            <a:srgbClr val="FFFFFF"/>
                          </a:solidFill>
                          <a:sym typeface="Gill Sans"/>
                        </a:defRPr>
                      </a:pPr>
                      <a:endParaRPr sz="3200" dirty="0"/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>
                          <a:solidFill>
                            <a:srgbClr val="FFFFFF"/>
                          </a:solidFill>
                          <a:sym typeface="Gill Sans"/>
                        </a:defRPr>
                      </a:pPr>
                      <a:r>
                        <a:rPr sz="3200"/>
                        <a:t>(RU)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3200" b="0" i="0">
                          <a:solidFill>
                            <a:srgbClr val="FFFFFF"/>
                          </a:solidFill>
                          <a:sym typeface="Gill Sans"/>
                        </a:defRPr>
                      </a:pPr>
                      <a:r>
                        <a:rPr lang="de-DE" dirty="0"/>
                        <a:t>(RU)</a:t>
                      </a:r>
                      <a:endParaRPr dirty="0"/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3200" b="0" i="0">
                          <a:solidFill>
                            <a:srgbClr val="FFFFFF"/>
                          </a:solidFill>
                          <a:sym typeface="Gill Sans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3200" b="0" i="0">
                          <a:solidFill>
                            <a:srgbClr val="FFFFFF"/>
                          </a:solidFill>
                          <a:sym typeface="Gill Sans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3200" b="0" i="0">
                          <a:solidFill>
                            <a:srgbClr val="FFFFFF"/>
                          </a:solidFill>
                          <a:sym typeface="Gill Sans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28575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 defTabSz="457200">
                        <a:defRPr sz="1800" b="0" i="0">
                          <a:solidFill>
                            <a:srgbClr val="FFFFFF"/>
                          </a:solidFill>
                          <a:sym typeface="Gill Sans"/>
                        </a:defRPr>
                      </a:pPr>
                      <a:r>
                        <a:rPr sz="3200" dirty="0"/>
                        <a:t>SP</a:t>
                      </a:r>
                      <a:r>
                        <a:rPr lang="de-DE" sz="3200" dirty="0"/>
                        <a:t>11</a:t>
                      </a:r>
                    </a:p>
                    <a:p>
                      <a:pPr algn="ctr" defTabSz="457200">
                        <a:defRPr sz="1800" b="0" i="0">
                          <a:solidFill>
                            <a:srgbClr val="FFFFFF"/>
                          </a:solidFill>
                          <a:sym typeface="Gill Sans"/>
                        </a:defRPr>
                      </a:pPr>
                      <a:r>
                        <a:rPr lang="de-DE" sz="3200" dirty="0"/>
                        <a:t>SP9</a:t>
                      </a:r>
                      <a:endParaRPr sz="3200" dirty="0"/>
                    </a:p>
                  </a:txBody>
                  <a:tcPr marL="45720" marR="45720" horzOverflow="overflow">
                    <a:lnL w="28575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28575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3200" b="0" i="0">
                          <a:solidFill>
                            <a:srgbClr val="FFFFFF"/>
                          </a:solidFill>
                          <a:sym typeface="Gill Sans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28575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3200" b="0" i="0">
                          <a:solidFill>
                            <a:srgbClr val="FFFFFF"/>
                          </a:solidFill>
                          <a:sym typeface="Gill Sans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28575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3200" b="0" i="0">
                          <a:solidFill>
                            <a:srgbClr val="FFFFFF"/>
                          </a:solidFill>
                          <a:sym typeface="Gill Sans"/>
                        </a:defRPr>
                      </a:pPr>
                      <a:endParaRPr dirty="0"/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28575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3200" b="0" i="0">
                          <a:solidFill>
                            <a:srgbClr val="FFFFFF"/>
                          </a:solidFill>
                          <a:sym typeface="Gill Sans"/>
                        </a:defRPr>
                      </a:pPr>
                      <a:endParaRPr lang="de-DE" dirty="0"/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28575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3200" b="0" i="0">
                          <a:solidFill>
                            <a:srgbClr val="FFFFFF"/>
                          </a:solidFill>
                          <a:sym typeface="Gill Sans"/>
                        </a:defRPr>
                      </a:pPr>
                      <a:endParaRPr lang="de-DE" dirty="0"/>
                    </a:p>
                    <a:p>
                      <a:pPr algn="ctr" defTabSz="457200">
                        <a:defRPr sz="3200" b="0" i="0">
                          <a:solidFill>
                            <a:srgbClr val="FFFFFF"/>
                          </a:solidFill>
                          <a:sym typeface="Gill Sans"/>
                        </a:defRPr>
                      </a:pPr>
                      <a:r>
                        <a:rPr lang="de-DE" dirty="0"/>
                        <a:t>(SP)</a:t>
                      </a:r>
                      <a:endParaRPr dirty="0"/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28575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>
                          <a:solidFill>
                            <a:srgbClr val="FFFFFF"/>
                          </a:solidFill>
                          <a:sym typeface="Gill Sans"/>
                        </a:defRPr>
                      </a:pPr>
                      <a:endParaRPr lang="de-DE" sz="3200" dirty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>
                          <a:solidFill>
                            <a:srgbClr val="FFFFFF"/>
                          </a:solidFill>
                          <a:sym typeface="Gill Sans"/>
                        </a:defRPr>
                      </a:pPr>
                      <a:r>
                        <a:rPr lang="de-DE" sz="3200" dirty="0"/>
                        <a:t>(SP)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28575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>
                          <a:solidFill>
                            <a:srgbClr val="FFFFFF"/>
                          </a:solidFill>
                          <a:sym typeface="Gill Sans"/>
                        </a:defRPr>
                      </a:pPr>
                      <a:r>
                        <a:rPr sz="3200" dirty="0"/>
                        <a:t>(SP)</a:t>
                      </a:r>
                      <a:endParaRPr lang="de-DE" sz="3200" dirty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>
                          <a:solidFill>
                            <a:srgbClr val="FFFFFF"/>
                          </a:solidFill>
                          <a:sym typeface="Gill Sans"/>
                        </a:defRPr>
                      </a:pPr>
                      <a:r>
                        <a:rPr lang="de-DE" sz="3200" dirty="0"/>
                        <a:t>(SP)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28575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>
                          <a:solidFill>
                            <a:srgbClr val="FFFFFF"/>
                          </a:solidFill>
                          <a:sym typeface="Gill Sans"/>
                        </a:defRPr>
                      </a:pPr>
                      <a:r>
                        <a:rPr sz="3200" dirty="0"/>
                        <a:t>(SP)</a:t>
                      </a:r>
                      <a:endParaRPr lang="de-DE" sz="3200" dirty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>
                          <a:solidFill>
                            <a:srgbClr val="FFFFFF"/>
                          </a:solidFill>
                          <a:sym typeface="Gill Sans"/>
                        </a:defRPr>
                      </a:pPr>
                      <a:r>
                        <a:rPr lang="de-DE" sz="3200" dirty="0"/>
                        <a:t>(SP)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</a:lnT>
                    <a:lnB w="28575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>
                          <a:solidFill>
                            <a:srgbClr val="FFFFFF"/>
                          </a:solidFill>
                          <a:sym typeface="Gill Sans"/>
                        </a:defRPr>
                      </a:pPr>
                      <a:r>
                        <a:rPr lang="de-DE" sz="3200" dirty="0"/>
                        <a:t>(SP)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>
                          <a:solidFill>
                            <a:srgbClr val="FFFFFF"/>
                          </a:solidFill>
                          <a:sym typeface="Gill Sans"/>
                        </a:defRPr>
                      </a:pPr>
                      <a:r>
                        <a:rPr lang="de-DE" sz="3200" dirty="0"/>
                        <a:t>(SP)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28575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title" idx="4294967295"/>
          </p:nvPr>
        </p:nvSpPr>
        <p:spPr>
          <a:xfrm>
            <a:off x="685800" y="1066800"/>
            <a:ext cx="11734800" cy="16764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 err="1">
                <a:latin typeface="Arial"/>
                <a:ea typeface="Arial"/>
                <a:cs typeface="Arial"/>
                <a:sym typeface="Arial"/>
              </a:rPr>
              <a:t>Rahmenbedingungen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Shape 86"/>
          <p:cNvSpPr/>
          <p:nvPr/>
        </p:nvSpPr>
        <p:spPr>
          <a:xfrm>
            <a:off x="1109576" y="2572544"/>
            <a:ext cx="10887248" cy="6709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571500" indent="-571500" algn="l" defTabSz="457200">
              <a:spcBef>
                <a:spcPts val="2100"/>
              </a:spcBef>
              <a:buFont typeface="Arial" panose="020B0604020202020204" pitchFamily="34" charset="0"/>
              <a:buChar char="•"/>
              <a:defRPr sz="1800">
                <a:solidFill>
                  <a:srgbClr val="FFFFFF"/>
                </a:solidFill>
              </a:defRPr>
            </a:pPr>
            <a:r>
              <a:rPr sz="3600" dirty="0"/>
              <a:t>In Jg. </a:t>
            </a:r>
            <a:r>
              <a:rPr lang="de-DE" sz="3600" dirty="0"/>
              <a:t>9</a:t>
            </a:r>
            <a:r>
              <a:rPr sz="3600" dirty="0"/>
              <a:t> </a:t>
            </a:r>
            <a:r>
              <a:rPr sz="3600" dirty="0" err="1"/>
              <a:t>kann</a:t>
            </a:r>
            <a:r>
              <a:rPr sz="3600" dirty="0"/>
              <a:t> </a:t>
            </a:r>
            <a:r>
              <a:rPr sz="3600" dirty="0" err="1"/>
              <a:t>Französisch</a:t>
            </a:r>
            <a:r>
              <a:rPr lang="de-DE" sz="3600" dirty="0"/>
              <a:t>,</a:t>
            </a:r>
            <a:r>
              <a:rPr sz="3600" dirty="0"/>
              <a:t> </a:t>
            </a:r>
            <a:r>
              <a:rPr lang="de-DE" sz="3600" dirty="0"/>
              <a:t>Spanisch </a:t>
            </a:r>
            <a:r>
              <a:rPr sz="3600" dirty="0" err="1"/>
              <a:t>oder</a:t>
            </a:r>
            <a:r>
              <a:rPr sz="3600" dirty="0"/>
              <a:t> </a:t>
            </a:r>
            <a:r>
              <a:rPr sz="3600" dirty="0" err="1"/>
              <a:t>Russisch</a:t>
            </a:r>
            <a:r>
              <a:rPr sz="3600" dirty="0"/>
              <a:t> </a:t>
            </a:r>
            <a:r>
              <a:rPr sz="3600" dirty="0" err="1"/>
              <a:t>oder</a:t>
            </a:r>
            <a:r>
              <a:rPr sz="3600" dirty="0"/>
              <a:t> </a:t>
            </a:r>
            <a:r>
              <a:rPr lang="de-DE" sz="3600" dirty="0"/>
              <a:t>  </a:t>
            </a:r>
            <a:r>
              <a:rPr sz="3600" dirty="0" err="1"/>
              <a:t>eine</a:t>
            </a:r>
            <a:r>
              <a:rPr sz="3600" dirty="0"/>
              <a:t> </a:t>
            </a:r>
            <a:r>
              <a:rPr sz="3600" dirty="0" err="1"/>
              <a:t>Fächerkombination</a:t>
            </a:r>
            <a:r>
              <a:rPr sz="3600" dirty="0"/>
              <a:t> </a:t>
            </a:r>
            <a:r>
              <a:rPr sz="3600" dirty="0" err="1"/>
              <a:t>wie</a:t>
            </a:r>
            <a:r>
              <a:rPr sz="3600" dirty="0"/>
              <a:t> </a:t>
            </a:r>
            <a:r>
              <a:rPr sz="3600" dirty="0" err="1"/>
              <a:t>Mathematik</a:t>
            </a:r>
            <a:r>
              <a:rPr sz="3600" dirty="0"/>
              <a:t>/</a:t>
            </a:r>
            <a:r>
              <a:rPr sz="3600" dirty="0" err="1"/>
              <a:t>Politik</a:t>
            </a:r>
            <a:r>
              <a:rPr sz="3600" dirty="0"/>
              <a:t>, </a:t>
            </a:r>
            <a:r>
              <a:rPr sz="3600" dirty="0" err="1"/>
              <a:t>Biologie</a:t>
            </a:r>
            <a:r>
              <a:rPr sz="3600" dirty="0"/>
              <a:t>/</a:t>
            </a:r>
            <a:r>
              <a:rPr sz="3600" dirty="0" err="1"/>
              <a:t>Chemie</a:t>
            </a:r>
            <a:r>
              <a:rPr sz="3600" dirty="0"/>
              <a:t> </a:t>
            </a:r>
            <a:r>
              <a:rPr sz="3600" dirty="0" err="1"/>
              <a:t>oder</a:t>
            </a:r>
            <a:r>
              <a:rPr sz="3600" dirty="0"/>
              <a:t> </a:t>
            </a:r>
            <a:r>
              <a:rPr sz="3600" dirty="0" err="1"/>
              <a:t>Mathematik</a:t>
            </a:r>
            <a:r>
              <a:rPr sz="3600" dirty="0"/>
              <a:t>/</a:t>
            </a:r>
            <a:r>
              <a:rPr sz="3600" dirty="0" err="1"/>
              <a:t>Informatik</a:t>
            </a:r>
            <a:r>
              <a:rPr sz="3600" dirty="0"/>
              <a:t> </a:t>
            </a:r>
            <a:r>
              <a:rPr sz="3600" dirty="0" err="1"/>
              <a:t>gewählt</a:t>
            </a:r>
            <a:r>
              <a:rPr sz="3600" dirty="0"/>
              <a:t> </a:t>
            </a:r>
            <a:r>
              <a:rPr sz="3600" dirty="0" err="1"/>
              <a:t>werden</a:t>
            </a:r>
            <a:r>
              <a:rPr sz="3600" dirty="0"/>
              <a:t> </a:t>
            </a:r>
            <a:endParaRPr lang="de-DE" sz="3600" dirty="0"/>
          </a:p>
          <a:p>
            <a:pPr marL="571500" indent="-571500" algn="l" defTabSz="457200">
              <a:spcBef>
                <a:spcPts val="2100"/>
              </a:spcBef>
              <a:buFont typeface="Arial" panose="020B0604020202020204" pitchFamily="34" charset="0"/>
              <a:buChar char="•"/>
              <a:defRPr sz="1800">
                <a:solidFill>
                  <a:srgbClr val="FFFFFF"/>
                </a:solidFill>
              </a:defRPr>
            </a:pPr>
            <a:r>
              <a:rPr lang="de-DE" sz="3600" dirty="0"/>
              <a:t>Latein kann nur einmal gewählt werden (Jg. 7)</a:t>
            </a:r>
            <a:endParaRPr sz="3600" dirty="0"/>
          </a:p>
          <a:p>
            <a:pPr marL="571500" indent="-571500" algn="l" defTabSz="457200">
              <a:spcBef>
                <a:spcPts val="2100"/>
              </a:spcBef>
              <a:buSzPct val="100000"/>
              <a:buFont typeface="Arial" panose="020B0604020202020204" pitchFamily="34" charset="0"/>
              <a:buChar char="•"/>
              <a:defRPr sz="1800">
                <a:solidFill>
                  <a:srgbClr val="FFFFFF"/>
                </a:solidFill>
              </a:defRPr>
            </a:pPr>
            <a:r>
              <a:rPr lang="de-DE" sz="3600" dirty="0"/>
              <a:t>Möglichkeit Französisch und Latein ab Jg.7 gleichzeitig zu erlernen</a:t>
            </a:r>
            <a:endParaRPr sz="3600" dirty="0"/>
          </a:p>
          <a:p>
            <a:pPr marL="571500" indent="-571500" algn="l" defTabSz="457200">
              <a:spcBef>
                <a:spcPts val="2100"/>
              </a:spcBef>
              <a:buSzPct val="100000"/>
              <a:buFont typeface="Arial" panose="020B0604020202020204" pitchFamily="34" charset="0"/>
              <a:buChar char="•"/>
              <a:defRPr sz="1800">
                <a:solidFill>
                  <a:srgbClr val="FFFFFF"/>
                </a:solidFill>
              </a:defRPr>
            </a:pPr>
            <a:r>
              <a:rPr sz="3600" dirty="0" err="1"/>
              <a:t>Aufteilung</a:t>
            </a:r>
            <a:r>
              <a:rPr sz="3600" dirty="0"/>
              <a:t> der </a:t>
            </a:r>
            <a:r>
              <a:rPr sz="3600" dirty="0" err="1"/>
              <a:t>Schüler</a:t>
            </a:r>
            <a:r>
              <a:rPr sz="3600" dirty="0"/>
              <a:t>/</a:t>
            </a:r>
            <a:r>
              <a:rPr sz="3600" dirty="0" err="1"/>
              <a:t>innen</a:t>
            </a:r>
            <a:r>
              <a:rPr sz="3600" dirty="0"/>
              <a:t> </a:t>
            </a:r>
            <a:r>
              <a:rPr sz="3600" dirty="0" err="1"/>
              <a:t>erfolgt</a:t>
            </a:r>
            <a:r>
              <a:rPr sz="3600" dirty="0"/>
              <a:t> </a:t>
            </a:r>
            <a:r>
              <a:rPr sz="3600" dirty="0" err="1"/>
              <a:t>durch</a:t>
            </a:r>
            <a:r>
              <a:rPr sz="3600" dirty="0"/>
              <a:t> die </a:t>
            </a:r>
            <a:r>
              <a:rPr sz="3600" dirty="0" err="1"/>
              <a:t>Schulleitung</a:t>
            </a:r>
            <a:endParaRPr sz="3600" dirty="0"/>
          </a:p>
          <a:p>
            <a:pPr marL="571500" indent="-571500" algn="l" defTabSz="457200">
              <a:spcBef>
                <a:spcPts val="2100"/>
              </a:spcBef>
              <a:buSzPct val="100000"/>
              <a:buFont typeface="Arial" panose="020B0604020202020204" pitchFamily="34" charset="0"/>
              <a:buChar char="•"/>
              <a:defRPr sz="1800">
                <a:solidFill>
                  <a:srgbClr val="FFFFFF"/>
                </a:solidFill>
              </a:defRPr>
            </a:pPr>
            <a:r>
              <a:rPr sz="3600" dirty="0" err="1"/>
              <a:t>Abgabe</a:t>
            </a:r>
            <a:r>
              <a:rPr sz="3600" dirty="0"/>
              <a:t> des </a:t>
            </a:r>
            <a:r>
              <a:rPr sz="3600" dirty="0" err="1"/>
              <a:t>Wahlzettels</a:t>
            </a:r>
            <a:r>
              <a:rPr sz="3600" dirty="0"/>
              <a:t> </a:t>
            </a:r>
            <a:r>
              <a:rPr sz="3600" dirty="0" err="1"/>
              <a:t>spätestens</a:t>
            </a:r>
            <a:r>
              <a:rPr sz="3600" dirty="0"/>
              <a:t> am </a:t>
            </a:r>
            <a:r>
              <a:rPr lang="de-DE" sz="3600" b="1" dirty="0"/>
              <a:t>30</a:t>
            </a:r>
            <a:r>
              <a:rPr sz="3600" b="1" dirty="0"/>
              <a:t>.0</a:t>
            </a:r>
            <a:r>
              <a:rPr lang="de-DE" sz="3600" b="1" dirty="0"/>
              <a:t>4</a:t>
            </a:r>
            <a:r>
              <a:rPr sz="3600" b="1" dirty="0"/>
              <a:t>.20</a:t>
            </a:r>
            <a:r>
              <a:rPr lang="de-DE" sz="3600" b="1" dirty="0"/>
              <a:t>20</a:t>
            </a:r>
            <a:endParaRPr sz="3600" b="1" dirty="0"/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>
            <a:off x="1550243" y="768984"/>
            <a:ext cx="10294492" cy="63360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defTabSz="457200">
              <a:tabLst>
                <a:tab pos="685800" algn="l"/>
              </a:tabLst>
              <a:defRPr sz="1800">
                <a:solidFill>
                  <a:srgbClr val="FFFFFF"/>
                </a:solidFill>
              </a:defRPr>
            </a:pPr>
            <a:r>
              <a:rPr sz="3000" b="1"/>
              <a:t>Allgemeine Anforderungen an die SchülerInnen </a:t>
            </a:r>
          </a:p>
          <a:p>
            <a:pPr defTabSz="457200">
              <a:tabLst>
                <a:tab pos="685800" algn="l"/>
              </a:tabLst>
              <a:defRPr sz="1800">
                <a:solidFill>
                  <a:srgbClr val="FFFFFF"/>
                </a:solidFill>
              </a:defRPr>
            </a:pPr>
            <a:r>
              <a:rPr sz="3000" b="1"/>
              <a:t>in Latein und Französisch</a:t>
            </a:r>
          </a:p>
          <a:p>
            <a:pPr defTabSz="457200">
              <a:tabLst>
                <a:tab pos="685800" algn="l"/>
              </a:tabLst>
              <a:defRPr sz="1800">
                <a:solidFill>
                  <a:srgbClr val="FFFFFF"/>
                </a:solidFill>
              </a:defRPr>
            </a:pPr>
            <a:endParaRPr sz="3000" b="1"/>
          </a:p>
          <a:p>
            <a:pPr algn="l" defTabSz="457200">
              <a:lnSpc>
                <a:spcPct val="130000"/>
              </a:lnSpc>
              <a:buSzPct val="100000"/>
              <a:buAutoNum type="arabicPeriod"/>
              <a:tabLst>
                <a:tab pos="685800" algn="l"/>
              </a:tabLst>
              <a:defRPr sz="3400">
                <a:solidFill>
                  <a:srgbClr val="FFFFFF"/>
                </a:solidFill>
              </a:defRPr>
            </a:pPr>
            <a:r>
              <a:rPr u="sng"/>
              <a:t>Gründliches und konsequentes Lernen</a:t>
            </a:r>
            <a:r>
              <a:t> und stetiger Arbeitsaufwand. Es muss von Anfang an viel (auswendig) gelernt werden.</a:t>
            </a:r>
          </a:p>
          <a:p>
            <a:pPr algn="l" defTabSz="457200">
              <a:lnSpc>
                <a:spcPct val="130000"/>
              </a:lnSpc>
              <a:buSzPct val="100000"/>
              <a:buAutoNum type="arabicPeriod"/>
              <a:tabLst>
                <a:tab pos="685800" algn="l"/>
              </a:tabLst>
              <a:defRPr sz="3400">
                <a:solidFill>
                  <a:srgbClr val="FFFFFF"/>
                </a:solidFill>
              </a:defRPr>
            </a:pPr>
            <a:r>
              <a:t>Selbstständiges kontinuierliches Wiederholen und Üben.</a:t>
            </a:r>
          </a:p>
          <a:p>
            <a:pPr algn="l" defTabSz="457200">
              <a:lnSpc>
                <a:spcPct val="130000"/>
              </a:lnSpc>
              <a:buSzPct val="100000"/>
              <a:buAutoNum type="arabicPeriod"/>
              <a:tabLst>
                <a:tab pos="685800" algn="l"/>
              </a:tabLst>
              <a:defRPr sz="3400">
                <a:solidFill>
                  <a:srgbClr val="FFFFFF"/>
                </a:solidFill>
              </a:defRPr>
            </a:pPr>
            <a:r>
              <a:t>Training im genauen Arbeiten.</a:t>
            </a:r>
          </a:p>
          <a:p>
            <a:pPr algn="l" defTabSz="457200">
              <a:lnSpc>
                <a:spcPct val="130000"/>
              </a:lnSpc>
              <a:buSzPct val="100000"/>
              <a:buAutoNum type="arabicPeriod"/>
              <a:tabLst>
                <a:tab pos="685800" algn="l"/>
              </a:tabLst>
              <a:defRPr sz="3400">
                <a:solidFill>
                  <a:srgbClr val="FFFFFF"/>
                </a:solidFill>
              </a:defRPr>
            </a:pPr>
            <a:r>
              <a:t>In der Klasse 6 sind 4 Stunden pro Woche für L oder F vorgesehen. </a:t>
            </a:r>
          </a:p>
          <a:p>
            <a:pPr algn="l" defTabSz="457200">
              <a:lnSpc>
                <a:spcPct val="130000"/>
              </a:lnSpc>
              <a:buSzPct val="100000"/>
              <a:buAutoNum type="arabicPeriod"/>
              <a:tabLst>
                <a:tab pos="685800" algn="l"/>
              </a:tabLst>
              <a:defRPr sz="3400">
                <a:solidFill>
                  <a:srgbClr val="FFFFFF"/>
                </a:solidFill>
              </a:defRPr>
            </a:pPr>
            <a:r>
              <a:t> Versetzungsrelevanz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/>
        </p:nvSpPr>
        <p:spPr>
          <a:xfrm>
            <a:off x="1550243" y="556298"/>
            <a:ext cx="10294492" cy="67614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defTabSz="457200">
              <a:tabLst>
                <a:tab pos="685800" algn="l"/>
              </a:tabLst>
              <a:defRPr sz="1800">
                <a:solidFill>
                  <a:srgbClr val="FFFFFF"/>
                </a:solidFill>
              </a:defRPr>
            </a:pPr>
            <a:r>
              <a:rPr sz="3000" b="1" dirty="0"/>
              <a:t>Allgemeine </a:t>
            </a:r>
            <a:r>
              <a:rPr sz="3000" b="1" dirty="0" err="1"/>
              <a:t>Anforderungen</a:t>
            </a:r>
            <a:r>
              <a:rPr sz="3000" b="1" dirty="0"/>
              <a:t> an die </a:t>
            </a:r>
            <a:r>
              <a:rPr sz="3000" b="1" dirty="0" err="1"/>
              <a:t>SchülerInnen</a:t>
            </a:r>
            <a:r>
              <a:rPr sz="3000" b="1" dirty="0"/>
              <a:t> </a:t>
            </a:r>
          </a:p>
          <a:p>
            <a:pPr defTabSz="457200">
              <a:tabLst>
                <a:tab pos="685800" algn="l"/>
              </a:tabLst>
              <a:defRPr sz="1800">
                <a:solidFill>
                  <a:srgbClr val="FFFFFF"/>
                </a:solidFill>
              </a:defRPr>
            </a:pPr>
            <a:r>
              <a:rPr sz="3000" b="1" dirty="0"/>
              <a:t>in </a:t>
            </a:r>
            <a:r>
              <a:rPr sz="3000" b="1" dirty="0" err="1"/>
              <a:t>Latein</a:t>
            </a:r>
            <a:r>
              <a:rPr sz="3000" b="1" dirty="0"/>
              <a:t> und </a:t>
            </a:r>
            <a:r>
              <a:rPr sz="3000" b="1" dirty="0" err="1"/>
              <a:t>Französisch</a:t>
            </a:r>
            <a:endParaRPr sz="3000" b="1" dirty="0"/>
          </a:p>
          <a:p>
            <a:pPr defTabSz="457200">
              <a:tabLst>
                <a:tab pos="685800" algn="l"/>
              </a:tabLst>
              <a:defRPr sz="1800">
                <a:solidFill>
                  <a:srgbClr val="FFFFFF"/>
                </a:solidFill>
              </a:defRPr>
            </a:pPr>
            <a:endParaRPr sz="3000" b="1" dirty="0"/>
          </a:p>
          <a:p>
            <a:pPr algn="l" defTabSz="457200">
              <a:lnSpc>
                <a:spcPct val="130000"/>
              </a:lnSpc>
              <a:buSzPct val="100000"/>
              <a:buAutoNum type="arabicPeriod"/>
              <a:tabLst>
                <a:tab pos="685800" algn="l"/>
              </a:tabLst>
              <a:defRPr sz="3400">
                <a:solidFill>
                  <a:srgbClr val="FFFFFF"/>
                </a:solidFill>
              </a:defRPr>
            </a:pPr>
            <a:r>
              <a:rPr u="sng" dirty="0" err="1"/>
              <a:t>Gründliches</a:t>
            </a:r>
            <a:r>
              <a:rPr u="sng" dirty="0"/>
              <a:t> und </a:t>
            </a:r>
            <a:r>
              <a:rPr u="sng" dirty="0" err="1"/>
              <a:t>konsequentes</a:t>
            </a:r>
            <a:r>
              <a:rPr u="sng" dirty="0"/>
              <a:t> </a:t>
            </a:r>
            <a:r>
              <a:rPr u="sng" dirty="0" err="1"/>
              <a:t>Lernen</a:t>
            </a:r>
            <a:r>
              <a:rPr dirty="0"/>
              <a:t> und </a:t>
            </a:r>
            <a:r>
              <a:rPr dirty="0" err="1"/>
              <a:t>stetiger</a:t>
            </a:r>
            <a:r>
              <a:rPr dirty="0"/>
              <a:t> </a:t>
            </a:r>
            <a:r>
              <a:rPr dirty="0" err="1"/>
              <a:t>Arbeitsaufwand</a:t>
            </a:r>
            <a:r>
              <a:rPr dirty="0"/>
              <a:t>. Es muss von </a:t>
            </a:r>
            <a:r>
              <a:rPr dirty="0" err="1"/>
              <a:t>Anfang</a:t>
            </a:r>
            <a:r>
              <a:rPr dirty="0"/>
              <a:t> an </a:t>
            </a:r>
            <a:r>
              <a:rPr dirty="0" err="1"/>
              <a:t>viel</a:t>
            </a:r>
            <a:r>
              <a:rPr dirty="0"/>
              <a:t> (</a:t>
            </a:r>
            <a:r>
              <a:rPr dirty="0" err="1"/>
              <a:t>auswendig</a:t>
            </a:r>
            <a:r>
              <a:rPr dirty="0"/>
              <a:t>) </a:t>
            </a:r>
            <a:r>
              <a:rPr dirty="0" err="1"/>
              <a:t>gelernt</a:t>
            </a:r>
            <a:r>
              <a:rPr dirty="0"/>
              <a:t> </a:t>
            </a:r>
            <a:r>
              <a:rPr dirty="0" err="1"/>
              <a:t>werden</a:t>
            </a:r>
            <a:r>
              <a:rPr dirty="0"/>
              <a:t>.</a:t>
            </a:r>
          </a:p>
          <a:p>
            <a:pPr algn="l" defTabSz="457200">
              <a:lnSpc>
                <a:spcPct val="130000"/>
              </a:lnSpc>
              <a:buSzPct val="100000"/>
              <a:buAutoNum type="arabicPeriod"/>
              <a:tabLst>
                <a:tab pos="685800" algn="l"/>
              </a:tabLst>
              <a:defRPr sz="3400">
                <a:solidFill>
                  <a:srgbClr val="FFFFFF"/>
                </a:solidFill>
              </a:defRPr>
            </a:pPr>
            <a:r>
              <a:rPr dirty="0" err="1"/>
              <a:t>Selbstständiges</a:t>
            </a:r>
            <a:r>
              <a:rPr dirty="0"/>
              <a:t> </a:t>
            </a:r>
            <a:r>
              <a:rPr dirty="0" err="1"/>
              <a:t>kontinuierliches</a:t>
            </a:r>
            <a:r>
              <a:rPr dirty="0"/>
              <a:t> </a:t>
            </a:r>
            <a:r>
              <a:rPr dirty="0" err="1"/>
              <a:t>Wiederholen</a:t>
            </a:r>
            <a:r>
              <a:rPr dirty="0"/>
              <a:t> und </a:t>
            </a:r>
            <a:r>
              <a:rPr dirty="0" err="1"/>
              <a:t>Üben</a:t>
            </a:r>
            <a:r>
              <a:rPr dirty="0"/>
              <a:t>.</a:t>
            </a:r>
          </a:p>
          <a:p>
            <a:pPr algn="l" defTabSz="457200">
              <a:lnSpc>
                <a:spcPct val="130000"/>
              </a:lnSpc>
              <a:buSzPct val="100000"/>
              <a:buAutoNum type="arabicPeriod"/>
              <a:tabLst>
                <a:tab pos="685800" algn="l"/>
              </a:tabLst>
              <a:defRPr sz="3400">
                <a:solidFill>
                  <a:srgbClr val="FFFFFF"/>
                </a:solidFill>
              </a:defRPr>
            </a:pPr>
            <a:r>
              <a:rPr dirty="0"/>
              <a:t>Training </a:t>
            </a:r>
            <a:r>
              <a:rPr dirty="0" err="1"/>
              <a:t>im</a:t>
            </a:r>
            <a:r>
              <a:rPr dirty="0"/>
              <a:t> </a:t>
            </a:r>
            <a:r>
              <a:rPr dirty="0" err="1"/>
              <a:t>genauen</a:t>
            </a:r>
            <a:r>
              <a:rPr dirty="0"/>
              <a:t> </a:t>
            </a:r>
            <a:r>
              <a:rPr dirty="0" err="1"/>
              <a:t>Arbeiten</a:t>
            </a:r>
            <a:r>
              <a:rPr dirty="0"/>
              <a:t>.</a:t>
            </a:r>
          </a:p>
          <a:p>
            <a:pPr algn="l" defTabSz="457200">
              <a:lnSpc>
                <a:spcPct val="130000"/>
              </a:lnSpc>
              <a:buSzPct val="100000"/>
              <a:buAutoNum type="arabicPeriod"/>
              <a:tabLst>
                <a:tab pos="685800" algn="l"/>
              </a:tabLst>
              <a:defRPr sz="3400">
                <a:solidFill>
                  <a:srgbClr val="FFFFFF"/>
                </a:solidFill>
              </a:defRPr>
            </a:pPr>
            <a:r>
              <a:rPr dirty="0"/>
              <a:t>In der </a:t>
            </a:r>
            <a:r>
              <a:rPr dirty="0" err="1"/>
              <a:t>Klasse</a:t>
            </a:r>
            <a:r>
              <a:rPr dirty="0"/>
              <a:t> </a:t>
            </a:r>
            <a:r>
              <a:rPr lang="de-DE" dirty="0"/>
              <a:t>7</a:t>
            </a:r>
            <a:r>
              <a:rPr dirty="0"/>
              <a:t> </a:t>
            </a:r>
            <a:r>
              <a:rPr dirty="0" err="1"/>
              <a:t>sind</a:t>
            </a:r>
            <a:r>
              <a:rPr dirty="0"/>
              <a:t> 4 </a:t>
            </a:r>
            <a:r>
              <a:rPr dirty="0" err="1"/>
              <a:t>Stunden</a:t>
            </a:r>
            <a:r>
              <a:rPr dirty="0"/>
              <a:t> pro </a:t>
            </a:r>
            <a:r>
              <a:rPr dirty="0" err="1"/>
              <a:t>Woche</a:t>
            </a:r>
            <a:r>
              <a:rPr dirty="0"/>
              <a:t> </a:t>
            </a:r>
            <a:r>
              <a:rPr dirty="0" err="1"/>
              <a:t>für</a:t>
            </a:r>
            <a:r>
              <a:rPr dirty="0"/>
              <a:t> L </a:t>
            </a:r>
            <a:r>
              <a:rPr dirty="0" err="1"/>
              <a:t>oder</a:t>
            </a:r>
            <a:r>
              <a:rPr dirty="0"/>
              <a:t> F </a:t>
            </a:r>
            <a:r>
              <a:rPr dirty="0" err="1"/>
              <a:t>vorgesehen</a:t>
            </a:r>
            <a:r>
              <a:rPr dirty="0"/>
              <a:t>. </a:t>
            </a:r>
          </a:p>
          <a:p>
            <a:pPr algn="l" defTabSz="457200">
              <a:lnSpc>
                <a:spcPct val="130000"/>
              </a:lnSpc>
              <a:buSzPct val="100000"/>
              <a:buAutoNum type="arabicPeriod"/>
              <a:tabLst>
                <a:tab pos="685800" algn="l"/>
              </a:tabLst>
              <a:defRPr sz="3400">
                <a:solidFill>
                  <a:srgbClr val="FFFFFF"/>
                </a:solidFill>
              </a:defRPr>
            </a:pPr>
            <a:r>
              <a:rPr dirty="0"/>
              <a:t> </a:t>
            </a:r>
            <a:r>
              <a:rPr dirty="0" err="1"/>
              <a:t>Versetzungsrelevanz</a:t>
            </a:r>
            <a:endParaRPr dirty="0"/>
          </a:p>
        </p:txBody>
      </p:sp>
      <p:sp>
        <p:nvSpPr>
          <p:cNvPr id="91" name="Shape 91"/>
          <p:cNvSpPr/>
          <p:nvPr/>
        </p:nvSpPr>
        <p:spPr>
          <a:xfrm>
            <a:off x="2118369" y="7489825"/>
            <a:ext cx="9158239" cy="1056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sz="3300">
                <a:solidFill>
                  <a:srgbClr val="FF9300"/>
                </a:solidFill>
              </a:defRPr>
            </a:pPr>
            <a:r>
              <a:t>Fazit: Die Bereitschaft und die Fähigkeit zum Lernen </a:t>
            </a:r>
          </a:p>
          <a:p>
            <a:pPr defTabSz="457200">
              <a:defRPr sz="3300">
                <a:solidFill>
                  <a:srgbClr val="FF9300"/>
                </a:solidFill>
              </a:defRPr>
            </a:pPr>
            <a:r>
              <a:t>einer neuen Fremdsprache sollten vorhanden sein. 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" name="Table 105"/>
          <p:cNvGraphicFramePr/>
          <p:nvPr/>
        </p:nvGraphicFramePr>
        <p:xfrm>
          <a:off x="838200" y="1625600"/>
          <a:ext cx="11353800" cy="7345362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571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pPr algn="l" defTabSz="457200">
                        <a:defRPr sz="1800" b="0" i="0">
                          <a:solidFill>
                            <a:srgbClr val="FFFFFF"/>
                          </a:solidFill>
                          <a:sym typeface="Gill Sans"/>
                        </a:defRPr>
                      </a:pPr>
                      <a:r>
                        <a:rPr sz="3000" b="1" u="sng"/>
                        <a:t>Latein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 b="0" i="0">
                          <a:solidFill>
                            <a:srgbClr val="FFFFFF"/>
                          </a:solidFill>
                          <a:sym typeface="Gill Sans"/>
                        </a:defRPr>
                      </a:pPr>
                      <a:r>
                        <a:rPr sz="3000" b="1" u="sng"/>
                        <a:t>Französisch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0737">
                <a:tc>
                  <a:txBody>
                    <a:bodyPr/>
                    <a:lstStyle/>
                    <a:p>
                      <a:pPr algn="l" defTabSz="457200">
                        <a:tabLst>
                          <a:tab pos="25400" algn="l"/>
                        </a:tabLst>
                        <a:defRPr sz="1800" b="0" i="0">
                          <a:solidFill>
                            <a:srgbClr val="FFFFFF"/>
                          </a:solidFill>
                          <a:sym typeface="Gill Sans"/>
                        </a:defRPr>
                      </a:pPr>
                      <a:r>
                        <a:rPr sz="3000"/>
                        <a:t>Im Vordergrund steht die Arbeit mit und an lateinischen Texten</a:t>
                      </a:r>
                    </a:p>
                  </a:txBody>
                  <a:tcPr marL="0" marR="0" marT="0" marB="0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 b="0" i="0">
                          <a:solidFill>
                            <a:srgbClr val="FFFFFF"/>
                          </a:solidFill>
                          <a:sym typeface="Gill Sans"/>
                        </a:defRPr>
                      </a:pPr>
                      <a:r>
                        <a:rPr sz="3000"/>
                        <a:t>Im Vordergrund steht der Umgang mit der französischen Sprache (mündl. und schriftl. Kommunikation)</a:t>
                      </a:r>
                    </a:p>
                  </a:txBody>
                  <a:tcPr marL="50800" marR="50800" marT="50800" marB="50800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0400">
                <a:tc>
                  <a:txBody>
                    <a:bodyPr/>
                    <a:lstStyle/>
                    <a:p>
                      <a:pPr algn="l" defTabSz="457200">
                        <a:defRPr sz="1800" b="0" i="0">
                          <a:solidFill>
                            <a:srgbClr val="FFFFFF"/>
                          </a:solidFill>
                          <a:sym typeface="Gill Sans"/>
                        </a:defRPr>
                      </a:pPr>
                      <a:r>
                        <a:rPr sz="3000"/>
                        <a:t>Verstehen der Texte durch </a:t>
                      </a:r>
                    </a:p>
                    <a:p>
                      <a:pPr algn="l" defTabSz="457200">
                        <a:defRPr sz="1800" b="0" i="0">
                          <a:solidFill>
                            <a:srgbClr val="FFFFFF"/>
                          </a:solidFill>
                          <a:sym typeface="Gill Sans"/>
                        </a:defRPr>
                      </a:pPr>
                      <a:r>
                        <a:rPr sz="3000"/>
                        <a:t>Lesen, Texterschließung, </a:t>
                      </a:r>
                    </a:p>
                    <a:p>
                      <a:pPr algn="l" defTabSz="457200">
                        <a:defRPr sz="1800" b="0" i="0">
                          <a:solidFill>
                            <a:srgbClr val="FFFFFF"/>
                          </a:solidFill>
                          <a:sym typeface="Gill Sans"/>
                        </a:defRPr>
                      </a:pPr>
                      <a:r>
                        <a:rPr sz="3000"/>
                        <a:t>Übersetzung und Interpretation</a:t>
                      </a:r>
                    </a:p>
                  </a:txBody>
                  <a:tcPr marL="50800" marR="50800" marT="50800" marB="50800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 b="0" i="0">
                          <a:solidFill>
                            <a:srgbClr val="FFFFFF"/>
                          </a:solidFill>
                          <a:sym typeface="Gill Sans"/>
                        </a:defRPr>
                      </a:pPr>
                      <a:r>
                        <a:rPr sz="3000"/>
                        <a:t>Verstehen der Texte durch Hören, Lesen, Fragen und Antworten, Zusammenfassen, Nacherzählen</a:t>
                      </a:r>
                    </a:p>
                  </a:txBody>
                  <a:tcPr marL="50800" marR="50800" marT="50800" marB="50800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7225">
                <a:tc>
                  <a:txBody>
                    <a:bodyPr/>
                    <a:lstStyle/>
                    <a:p>
                      <a:pPr algn="l" defTabSz="457200">
                        <a:defRPr sz="1800" b="0" i="0">
                          <a:solidFill>
                            <a:srgbClr val="FFFFFF"/>
                          </a:solidFill>
                          <a:sym typeface="Gill Sans"/>
                        </a:defRPr>
                      </a:pPr>
                      <a:r>
                        <a:rPr sz="3000"/>
                        <a:t>Analytisches Denken und historische Kompetenz werden gefordert und geschult</a:t>
                      </a:r>
                    </a:p>
                  </a:txBody>
                  <a:tcPr marL="50800" marR="50800" marT="50800" marB="50800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 b="0" i="0">
                          <a:solidFill>
                            <a:srgbClr val="FFFFFF"/>
                          </a:solidFill>
                          <a:sym typeface="Gill Sans"/>
                        </a:defRPr>
                      </a:pPr>
                      <a:r>
                        <a:rPr sz="3000"/>
                        <a:t>Kommunikative und interkulturelle Kompetenzen werden gefordert und geschult</a:t>
                      </a:r>
                    </a:p>
                  </a:txBody>
                  <a:tcPr marL="50800" marR="50800" marT="50800" marB="50800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9300">
                <a:tc>
                  <a:txBody>
                    <a:bodyPr/>
                    <a:lstStyle/>
                    <a:p>
                      <a:pPr algn="l" defTabSz="457200">
                        <a:defRPr sz="1800" b="0" i="0">
                          <a:solidFill>
                            <a:srgbClr val="FFFFFF"/>
                          </a:solidFill>
                          <a:sym typeface="Gill Sans"/>
                        </a:defRPr>
                      </a:pPr>
                      <a:r>
                        <a:rPr sz="3000"/>
                        <a:t>Unterrichtssprache Deutsch</a:t>
                      </a:r>
                    </a:p>
                  </a:txBody>
                  <a:tcPr marL="50800" marR="50800" marT="50800" marB="50800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 b="0" i="0">
                          <a:solidFill>
                            <a:srgbClr val="FFFFFF"/>
                          </a:solidFill>
                          <a:sym typeface="Gill Sans"/>
                        </a:defRPr>
                      </a:pPr>
                      <a:r>
                        <a:rPr sz="3000"/>
                        <a:t>Unterrichtssprache Französisch</a:t>
                      </a:r>
                    </a:p>
                  </a:txBody>
                  <a:tcPr marL="50800" marR="50800" marT="50800" marB="50800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6" name="Shape 106"/>
          <p:cNvSpPr/>
          <p:nvPr/>
        </p:nvSpPr>
        <p:spPr>
          <a:xfrm>
            <a:off x="4202261" y="920750"/>
            <a:ext cx="4600278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 sz="3000">
                <a:solidFill>
                  <a:srgbClr val="FFFFF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Wesentliche Unterschiede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Cicero_-_Musei_Capitolin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7187" y="4070746"/>
            <a:ext cx="1985963" cy="2647951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Shape 109"/>
          <p:cNvSpPr>
            <a:spLocks noGrp="1"/>
          </p:cNvSpPr>
          <p:nvPr>
            <p:ph type="title" idx="4294967295"/>
          </p:nvPr>
        </p:nvSpPr>
        <p:spPr>
          <a:xfrm>
            <a:off x="3429000" y="457200"/>
            <a:ext cx="7772400" cy="1752600"/>
          </a:xfrm>
          <a:prstGeom prst="rect">
            <a:avLst/>
          </a:prstGeom>
        </p:spPr>
        <p:txBody>
          <a:bodyPr lIns="40639" tIns="40639" rIns="40639" bIns="40639" anchor="ctr">
            <a:normAutofit/>
          </a:bodyPr>
          <a:lstStyle>
            <a:lvl1pPr indent="39687">
              <a:defRPr sz="36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8400" b="0">
                <a:latin typeface="Gill Sans"/>
                <a:ea typeface="Gill Sans"/>
                <a:cs typeface="Gill Sans"/>
                <a:sym typeface="Gill Sans"/>
              </a:defRPr>
            </a:pPr>
            <a:r>
              <a:rPr sz="3600" b="1">
                <a:latin typeface="Arial"/>
                <a:ea typeface="Arial"/>
                <a:cs typeface="Arial"/>
                <a:sym typeface="Arial"/>
              </a:rPr>
              <a:t>Inhalte der Texte im Lateinunterricht</a:t>
            </a:r>
          </a:p>
        </p:txBody>
      </p:sp>
      <p:pic>
        <p:nvPicPr>
          <p:cNvPr id="110" name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9250" y="2139950"/>
            <a:ext cx="3051175" cy="22558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ima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825" y="4732337"/>
            <a:ext cx="1985963" cy="32305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1462" y="6978650"/>
            <a:ext cx="2679701" cy="1819033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Shape 113"/>
          <p:cNvSpPr/>
          <p:nvPr/>
        </p:nvSpPr>
        <p:spPr>
          <a:xfrm>
            <a:off x="2698750" y="6677025"/>
            <a:ext cx="2667000" cy="1295400"/>
          </a:xfrm>
          <a:prstGeom prst="roundRect">
            <a:avLst>
              <a:gd name="adj" fmla="val 16667"/>
            </a:avLst>
          </a:prstGeom>
          <a:solidFill>
            <a:srgbClr val="00CC99">
              <a:alpha val="49803"/>
            </a:srgbClr>
          </a:solidFill>
          <a:ln w="12700">
            <a:solidFill>
              <a:srgbClr val="000000"/>
            </a:solidFill>
          </a:ln>
        </p:spPr>
        <p:txBody>
          <a:bodyPr lIns="45719" rIns="45719"/>
          <a:lstStyle/>
          <a:p>
            <a:pPr algn="l" defTabSz="457200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4" name="Shape 114"/>
          <p:cNvSpPr/>
          <p:nvPr/>
        </p:nvSpPr>
        <p:spPr>
          <a:xfrm>
            <a:off x="3016250" y="6793706"/>
            <a:ext cx="2514600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indent="39687" algn="l" defTabSz="457200">
              <a:spcBef>
                <a:spcPts val="1600"/>
              </a:spcBef>
              <a:defRPr sz="3000">
                <a:solidFill>
                  <a:srgbClr val="FFFFFF"/>
                </a:solidFill>
              </a:defRPr>
            </a:lvl1pPr>
          </a:lstStyle>
          <a:p>
            <a:pPr>
              <a:defRPr sz="1800"/>
            </a:pPr>
            <a:r>
              <a:rPr sz="3000"/>
              <a:t>geschichtliche Ereignisse</a:t>
            </a:r>
          </a:p>
        </p:txBody>
      </p:sp>
      <p:sp>
        <p:nvSpPr>
          <p:cNvPr id="115" name="Shape 115"/>
          <p:cNvSpPr/>
          <p:nvPr/>
        </p:nvSpPr>
        <p:spPr>
          <a:xfrm>
            <a:off x="10342562" y="6249987"/>
            <a:ext cx="2006601" cy="792163"/>
          </a:xfrm>
          <a:prstGeom prst="roundRect">
            <a:avLst>
              <a:gd name="adj" fmla="val 16667"/>
            </a:avLst>
          </a:prstGeom>
          <a:solidFill>
            <a:srgbClr val="00CC99">
              <a:alpha val="49803"/>
            </a:srgbClr>
          </a:solidFill>
          <a:ln w="12700">
            <a:solidFill>
              <a:srgbClr val="000000"/>
            </a:solidFill>
          </a:ln>
        </p:spPr>
        <p:txBody>
          <a:bodyPr lIns="45719" rIns="45719"/>
          <a:lstStyle/>
          <a:p>
            <a:pPr algn="l" defTabSz="457200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6" name="Shape 116"/>
          <p:cNvSpPr/>
          <p:nvPr/>
        </p:nvSpPr>
        <p:spPr>
          <a:xfrm>
            <a:off x="10791825" y="6394450"/>
            <a:ext cx="1447800" cy="44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indent="39687" algn="l" defTabSz="457200">
              <a:spcBef>
                <a:spcPts val="1600"/>
              </a:spcBef>
              <a:defRPr sz="3000">
                <a:solidFill>
                  <a:srgbClr val="FFFFFF"/>
                </a:solidFill>
              </a:defRPr>
            </a:lvl1pPr>
          </a:lstStyle>
          <a:p>
            <a:pPr>
              <a:defRPr sz="1800"/>
            </a:pPr>
            <a:r>
              <a:rPr sz="3000"/>
              <a:t>Fabeln</a:t>
            </a:r>
          </a:p>
        </p:txBody>
      </p:sp>
      <p:pic>
        <p:nvPicPr>
          <p:cNvPr id="117" name="imag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262" y="1204912"/>
            <a:ext cx="1528763" cy="2505076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Shape 118"/>
          <p:cNvSpPr/>
          <p:nvPr/>
        </p:nvSpPr>
        <p:spPr>
          <a:xfrm>
            <a:off x="8015287" y="4229100"/>
            <a:ext cx="3200401" cy="854075"/>
          </a:xfrm>
          <a:prstGeom prst="roundRect">
            <a:avLst>
              <a:gd name="adj" fmla="val 16667"/>
            </a:avLst>
          </a:prstGeom>
          <a:solidFill>
            <a:srgbClr val="00CC99">
              <a:alpha val="49803"/>
            </a:srgbClr>
          </a:solidFill>
          <a:ln w="12700">
            <a:solidFill>
              <a:srgbClr val="000000"/>
            </a:solidFill>
          </a:ln>
        </p:spPr>
        <p:txBody>
          <a:bodyPr lIns="45719" rIns="45719"/>
          <a:lstStyle/>
          <a:p>
            <a:pPr algn="l" defTabSz="457200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9" name="Shape 119"/>
          <p:cNvSpPr/>
          <p:nvPr/>
        </p:nvSpPr>
        <p:spPr>
          <a:xfrm>
            <a:off x="2135187" y="984250"/>
            <a:ext cx="2590801" cy="1219200"/>
          </a:xfrm>
          <a:prstGeom prst="roundRect">
            <a:avLst>
              <a:gd name="adj" fmla="val 16667"/>
            </a:avLst>
          </a:prstGeom>
          <a:solidFill>
            <a:srgbClr val="00CC99">
              <a:alpha val="49803"/>
            </a:srgbClr>
          </a:solidFill>
          <a:ln w="12700">
            <a:solidFill>
              <a:srgbClr val="000000"/>
            </a:solidFill>
          </a:ln>
        </p:spPr>
        <p:txBody>
          <a:bodyPr lIns="45719" rIns="45719"/>
          <a:lstStyle/>
          <a:p>
            <a:pPr algn="l" defTabSz="457200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0" name="Shape 120"/>
          <p:cNvSpPr/>
          <p:nvPr/>
        </p:nvSpPr>
        <p:spPr>
          <a:xfrm>
            <a:off x="2208212" y="1057275"/>
            <a:ext cx="2438401" cy="88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indent="39687" algn="l" defTabSz="457200">
              <a:spcBef>
                <a:spcPts val="1600"/>
              </a:spcBef>
              <a:defRPr sz="3000">
                <a:solidFill>
                  <a:srgbClr val="FFFFFF"/>
                </a:solidFill>
              </a:defRPr>
            </a:lvl1pPr>
          </a:lstStyle>
          <a:p>
            <a:pPr>
              <a:defRPr sz="1800"/>
            </a:pPr>
            <a:r>
              <a:rPr sz="3000"/>
              <a:t>Alltagsleben im Alten Rom</a:t>
            </a:r>
          </a:p>
        </p:txBody>
      </p:sp>
      <p:sp>
        <p:nvSpPr>
          <p:cNvPr id="121" name="Shape 121"/>
          <p:cNvSpPr/>
          <p:nvPr/>
        </p:nvSpPr>
        <p:spPr>
          <a:xfrm>
            <a:off x="8205787" y="4433887"/>
            <a:ext cx="2819401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indent="39687" algn="l" defTabSz="457200">
              <a:spcBef>
                <a:spcPts val="1600"/>
              </a:spcBef>
              <a:defRPr sz="3000">
                <a:solidFill>
                  <a:srgbClr val="FFFFFF"/>
                </a:solidFill>
              </a:defRPr>
            </a:lvl1pPr>
          </a:lstStyle>
          <a:p>
            <a:pPr>
              <a:defRPr sz="1800"/>
            </a:pPr>
            <a:r>
              <a:rPr sz="3000"/>
              <a:t>Mythen &amp; Sagen</a:t>
            </a:r>
          </a:p>
        </p:txBody>
      </p:sp>
      <p:sp>
        <p:nvSpPr>
          <p:cNvPr id="122" name="Shape 122"/>
          <p:cNvSpPr/>
          <p:nvPr/>
        </p:nvSpPr>
        <p:spPr>
          <a:xfrm>
            <a:off x="3216275" y="3398837"/>
            <a:ext cx="3887788" cy="792163"/>
          </a:xfrm>
          <a:prstGeom prst="roundRect">
            <a:avLst>
              <a:gd name="adj" fmla="val 16667"/>
            </a:avLst>
          </a:prstGeom>
          <a:solidFill>
            <a:srgbClr val="00CC99">
              <a:alpha val="49803"/>
            </a:srgbClr>
          </a:solidFill>
          <a:ln w="12700">
            <a:solidFill>
              <a:srgbClr val="000000"/>
            </a:solidFill>
          </a:ln>
        </p:spPr>
        <p:txBody>
          <a:bodyPr lIns="45719" rIns="45719"/>
          <a:lstStyle/>
          <a:p>
            <a:pPr algn="l" defTabSz="457200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3" name="Shape 123"/>
          <p:cNvSpPr/>
          <p:nvPr/>
        </p:nvSpPr>
        <p:spPr>
          <a:xfrm>
            <a:off x="3300412" y="3532981"/>
            <a:ext cx="4103688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indent="39687" algn="l" defTabSz="457200">
              <a:spcBef>
                <a:spcPts val="1600"/>
              </a:spcBef>
              <a:defRPr sz="3000">
                <a:solidFill>
                  <a:srgbClr val="FFFFFF"/>
                </a:solidFill>
              </a:defRPr>
            </a:lvl1pPr>
          </a:lstStyle>
          <a:p>
            <a:pPr>
              <a:defRPr sz="1800"/>
            </a:pPr>
            <a:r>
              <a:rPr sz="3000"/>
              <a:t>Religion &amp; Philosophie</a:t>
            </a:r>
          </a:p>
        </p:txBody>
      </p:sp>
      <p:sp>
        <p:nvSpPr>
          <p:cNvPr id="124" name="Shape 124"/>
          <p:cNvSpPr/>
          <p:nvPr/>
        </p:nvSpPr>
        <p:spPr>
          <a:xfrm>
            <a:off x="6276975" y="2326481"/>
            <a:ext cx="2590800" cy="792163"/>
          </a:xfrm>
          <a:prstGeom prst="roundRect">
            <a:avLst>
              <a:gd name="adj" fmla="val 16667"/>
            </a:avLst>
          </a:prstGeom>
          <a:solidFill>
            <a:srgbClr val="00CC99">
              <a:alpha val="49803"/>
            </a:srgbClr>
          </a:solidFill>
          <a:ln w="12700">
            <a:solidFill>
              <a:srgbClr val="000000"/>
            </a:solidFill>
          </a:ln>
        </p:spPr>
        <p:txBody>
          <a:bodyPr lIns="45719" rIns="45719"/>
          <a:lstStyle/>
          <a:p>
            <a:pPr algn="l" defTabSz="457200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5" name="Shape 125"/>
          <p:cNvSpPr/>
          <p:nvPr/>
        </p:nvSpPr>
        <p:spPr>
          <a:xfrm>
            <a:off x="3189287" y="8405812"/>
            <a:ext cx="5256213" cy="792163"/>
          </a:xfrm>
          <a:prstGeom prst="roundRect">
            <a:avLst>
              <a:gd name="adj" fmla="val 16667"/>
            </a:avLst>
          </a:prstGeom>
          <a:solidFill>
            <a:srgbClr val="00CC99">
              <a:alpha val="49803"/>
            </a:srgbClr>
          </a:solidFill>
          <a:ln w="12700">
            <a:solidFill>
              <a:srgbClr val="000000"/>
            </a:solidFill>
          </a:ln>
        </p:spPr>
        <p:txBody>
          <a:bodyPr lIns="45719" rIns="45719"/>
          <a:lstStyle/>
          <a:p>
            <a:pPr algn="l" defTabSz="457200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6" name="Shape 126"/>
          <p:cNvSpPr/>
          <p:nvPr/>
        </p:nvSpPr>
        <p:spPr>
          <a:xfrm>
            <a:off x="6353175" y="2473325"/>
            <a:ext cx="2438400" cy="44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indent="39687" algn="l" defTabSz="457200">
              <a:spcBef>
                <a:spcPts val="1600"/>
              </a:spcBef>
              <a:defRPr sz="3000">
                <a:solidFill>
                  <a:srgbClr val="FFFFFF"/>
                </a:solidFill>
              </a:defRPr>
            </a:lvl1pPr>
          </a:lstStyle>
          <a:p>
            <a:pPr>
              <a:defRPr sz="1800"/>
            </a:pPr>
            <a:r>
              <a:rPr sz="3000"/>
              <a:t>Rechtskunde</a:t>
            </a:r>
          </a:p>
        </p:txBody>
      </p:sp>
      <p:sp>
        <p:nvSpPr>
          <p:cNvPr id="127" name="Shape 127"/>
          <p:cNvSpPr/>
          <p:nvPr/>
        </p:nvSpPr>
        <p:spPr>
          <a:xfrm>
            <a:off x="3613150" y="8579643"/>
            <a:ext cx="5246688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indent="39687" algn="l" defTabSz="457200">
              <a:spcBef>
                <a:spcPts val="1600"/>
              </a:spcBef>
              <a:defRPr sz="3000">
                <a:solidFill>
                  <a:srgbClr val="FFFFFF"/>
                </a:solidFill>
              </a:defRPr>
            </a:lvl1pPr>
          </a:lstStyle>
          <a:p>
            <a:pPr>
              <a:defRPr sz="1800"/>
            </a:pPr>
            <a:r>
              <a:rPr sz="3000"/>
              <a:t>Griechen, Gallier, Germanen</a:t>
            </a:r>
          </a:p>
        </p:txBody>
      </p:sp>
      <p:sp>
        <p:nvSpPr>
          <p:cNvPr id="128" name="Shape 128"/>
          <p:cNvSpPr/>
          <p:nvPr/>
        </p:nvSpPr>
        <p:spPr>
          <a:xfrm>
            <a:off x="5834856" y="5642768"/>
            <a:ext cx="3475038" cy="792164"/>
          </a:xfrm>
          <a:prstGeom prst="roundRect">
            <a:avLst>
              <a:gd name="adj" fmla="val 16667"/>
            </a:avLst>
          </a:prstGeom>
          <a:solidFill>
            <a:srgbClr val="00CC99">
              <a:alpha val="49803"/>
            </a:srgbClr>
          </a:solidFill>
          <a:ln w="12700">
            <a:solidFill>
              <a:srgbClr val="000000"/>
            </a:solidFill>
          </a:ln>
        </p:spPr>
        <p:txBody>
          <a:bodyPr lIns="45719" rIns="45719"/>
          <a:lstStyle/>
          <a:p>
            <a:pPr algn="l" defTabSz="457200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9" name="Shape 129"/>
          <p:cNvSpPr/>
          <p:nvPr/>
        </p:nvSpPr>
        <p:spPr>
          <a:xfrm>
            <a:off x="6162675" y="5816600"/>
            <a:ext cx="2819400" cy="44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indent="39687" algn="l" defTabSz="457200">
              <a:spcBef>
                <a:spcPts val="1600"/>
              </a:spcBef>
              <a:defRPr sz="3000">
                <a:solidFill>
                  <a:srgbClr val="FFFFFF"/>
                </a:solidFill>
              </a:defRPr>
            </a:lvl1pPr>
          </a:lstStyle>
          <a:p>
            <a:pPr>
              <a:defRPr sz="1800"/>
            </a:pPr>
            <a:r>
              <a:rPr sz="3000"/>
              <a:t>Rede &amp; Rhetorik</a:t>
            </a: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000000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791</Words>
  <Application>Microsoft Macintosh PowerPoint</Application>
  <PresentationFormat>Benutzerdefiniert</PresentationFormat>
  <Paragraphs>180</Paragraphs>
  <Slides>18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5" baseType="lpstr">
      <vt:lpstr>Arial</vt:lpstr>
      <vt:lpstr>Gill Sans</vt:lpstr>
      <vt:lpstr>Gill Sans SemiBold</vt:lpstr>
      <vt:lpstr>Helvetica</vt:lpstr>
      <vt:lpstr>Helvetica Neue</vt:lpstr>
      <vt:lpstr>Lucida Handwriting</vt:lpstr>
      <vt:lpstr>Default</vt:lpstr>
      <vt:lpstr>Latein und Französisch  Folien zum Vortrag am 22.04.2020 um 19.00 Uhr  am Lise-Meitner-Gymnasium  Willich-Anrath</vt:lpstr>
      <vt:lpstr>Fremdsprachenfolge</vt:lpstr>
      <vt:lpstr>Fremdsprachenfolge verschiedene Wege</vt:lpstr>
      <vt:lpstr>Fremdsprachenfolge Fächer in Klammern müssen nicht gewählt werden</vt:lpstr>
      <vt:lpstr>Rahmenbedingungen</vt:lpstr>
      <vt:lpstr>PowerPoint-Präsentation</vt:lpstr>
      <vt:lpstr>PowerPoint-Präsentation</vt:lpstr>
      <vt:lpstr>PowerPoint-Präsentation</vt:lpstr>
      <vt:lpstr>Inhalte der Texte im Lateinunterricht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Latein und Französisch am Lise-Meitner-Gymnasium  Willich-Anrath</dc:title>
  <cp:lastModifiedBy>Jens Rainer Jüttner</cp:lastModifiedBy>
  <cp:revision>13</cp:revision>
  <dcterms:modified xsi:type="dcterms:W3CDTF">2020-03-30T13:06:21Z</dcterms:modified>
</cp:coreProperties>
</file>